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7" r:id="rId2"/>
    <p:sldId id="258" r:id="rId3"/>
    <p:sldId id="279" r:id="rId4"/>
    <p:sldId id="280" r:id="rId5"/>
    <p:sldId id="281" r:id="rId6"/>
    <p:sldId id="282" r:id="rId7"/>
    <p:sldId id="283" r:id="rId8"/>
    <p:sldId id="285" r:id="rId9"/>
    <p:sldId id="284"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7" r:id="rId26"/>
    <p:sldId id="308" r:id="rId27"/>
    <p:sldId id="309" r:id="rId28"/>
    <p:sldId id="301" r:id="rId29"/>
    <p:sldId id="302" r:id="rId30"/>
    <p:sldId id="304" r:id="rId31"/>
    <p:sldId id="310" r:id="rId32"/>
    <p:sldId id="311" r:id="rId33"/>
    <p:sldId id="303" r:id="rId34"/>
    <p:sldId id="312" r:id="rId35"/>
    <p:sldId id="305"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iv" initials="u" lastIdx="1" clrIdx="0">
    <p:extLst>
      <p:ext uri="{19B8F6BF-5375-455C-9EA6-DF929625EA0E}">
        <p15:presenceInfo xmlns:p15="http://schemas.microsoft.com/office/powerpoint/2012/main" userId="uzi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62" d="100"/>
          <a:sy n="62" d="100"/>
        </p:scale>
        <p:origin x="140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DB066-9832-41BD-B8C9-16B908CF408D}" type="datetimeFigureOut">
              <a:rPr lang="cs-CZ" smtClean="0"/>
              <a:t>29.11.2022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E24DA-B347-4C89-AA6A-39297F9C9941}" type="slidenum">
              <a:rPr lang="cs-CZ" smtClean="0"/>
              <a:t>‹#›</a:t>
            </a:fld>
            <a:endParaRPr lang="cs-CZ"/>
          </a:p>
        </p:txBody>
      </p:sp>
    </p:spTree>
    <p:extLst>
      <p:ext uri="{BB962C8B-B14F-4D97-AF65-F5344CB8AC3E}">
        <p14:creationId xmlns:p14="http://schemas.microsoft.com/office/powerpoint/2010/main" val="111081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3E24DA-B347-4C89-AA6A-39297F9C9941}" type="slidenum">
              <a:rPr lang="cs-CZ" smtClean="0"/>
              <a:t>28</a:t>
            </a:fld>
            <a:endParaRPr lang="cs-CZ"/>
          </a:p>
        </p:txBody>
      </p:sp>
    </p:spTree>
    <p:extLst>
      <p:ext uri="{BB962C8B-B14F-4D97-AF65-F5344CB8AC3E}">
        <p14:creationId xmlns:p14="http://schemas.microsoft.com/office/powerpoint/2010/main" val="362316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cs-CZ"/>
              <a:t>Kliknutím lze upravit styl.</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15" name="Date Placeholder 14"/>
          <p:cNvSpPr>
            <a:spLocks noGrp="1"/>
          </p:cNvSpPr>
          <p:nvPr>
            <p:ph type="dt" sz="half" idx="10"/>
          </p:nvPr>
        </p:nvSpPr>
        <p:spPr/>
        <p:txBody>
          <a:bodyPr/>
          <a:lstStyle/>
          <a:p>
            <a:fld id="{6DD38498-39ED-4727-8814-B6694642AC58}" type="datetimeFigureOut">
              <a:rPr lang="cs-CZ" smtClean="0"/>
              <a:t>29.11.2022</a:t>
            </a:fld>
            <a:endParaRPr lang="cs-CZ"/>
          </a:p>
        </p:txBody>
      </p:sp>
      <p:sp>
        <p:nvSpPr>
          <p:cNvPr id="16" name="Slide Number Placeholder 15"/>
          <p:cNvSpPr>
            <a:spLocks noGrp="1"/>
          </p:cNvSpPr>
          <p:nvPr>
            <p:ph type="sldNum" sz="quarter" idx="11"/>
          </p:nvPr>
        </p:nvSpPr>
        <p:spPr/>
        <p:txBody>
          <a:bodyPr/>
          <a:lstStyle/>
          <a:p>
            <a:fld id="{E5F46DF3-B89E-4AE9-BBA6-7D3905B385F5}" type="slidenum">
              <a:rPr lang="cs-CZ" smtClean="0"/>
              <a:t>‹#›</a:t>
            </a:fld>
            <a:endParaRPr lang="cs-CZ"/>
          </a:p>
        </p:txBody>
      </p:sp>
      <p:sp>
        <p:nvSpPr>
          <p:cNvPr id="17" name="Footer Placeholder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6DD38498-39ED-4727-8814-B6694642AC58}" type="datetimeFigureOut">
              <a:rPr lang="cs-CZ" smtClean="0"/>
              <a:t>29.11.2022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F46DF3-B89E-4AE9-BBA6-7D3905B385F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DD38498-39ED-4727-8814-B6694642AC58}" type="datetimeFigureOut">
              <a:rPr lang="cs-CZ" smtClean="0"/>
              <a:t>29.11.2022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F46DF3-B89E-4AE9-BBA6-7D3905B385F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Title 12"/>
          <p:cNvSpPr>
            <a:spLocks noGrp="1"/>
          </p:cNvSpPr>
          <p:nvPr>
            <p:ph type="title"/>
          </p:nvPr>
        </p:nvSpPr>
        <p:spPr/>
        <p:txBody>
          <a:bodyPr/>
          <a:lstStyle/>
          <a:p>
            <a:r>
              <a:rPr lang="cs-CZ"/>
              <a:t>Kliknutím lze upravit styl.</a:t>
            </a:r>
            <a:endParaRPr lang="en-US"/>
          </a:p>
        </p:txBody>
      </p:sp>
      <p:sp>
        <p:nvSpPr>
          <p:cNvPr id="14" name="Date Placeholder 13"/>
          <p:cNvSpPr>
            <a:spLocks noGrp="1"/>
          </p:cNvSpPr>
          <p:nvPr>
            <p:ph type="dt" sz="half" idx="10"/>
          </p:nvPr>
        </p:nvSpPr>
        <p:spPr/>
        <p:txBody>
          <a:bodyPr/>
          <a:lstStyle/>
          <a:p>
            <a:fld id="{6DD38498-39ED-4727-8814-B6694642AC58}" type="datetimeFigureOut">
              <a:rPr lang="cs-CZ" smtClean="0"/>
              <a:t>29.11.2022</a:t>
            </a:fld>
            <a:endParaRPr lang="cs-CZ"/>
          </a:p>
        </p:txBody>
      </p:sp>
      <p:sp>
        <p:nvSpPr>
          <p:cNvPr id="15" name="Slide Number Placeholder 14"/>
          <p:cNvSpPr>
            <a:spLocks noGrp="1"/>
          </p:cNvSpPr>
          <p:nvPr>
            <p:ph type="sldNum" sz="quarter" idx="11"/>
          </p:nvPr>
        </p:nvSpPr>
        <p:spPr/>
        <p:txBody>
          <a:bodyPr/>
          <a:lstStyle/>
          <a:p>
            <a:fld id="{E5F46DF3-B89E-4AE9-BBA6-7D3905B385F5}" type="slidenum">
              <a:rPr lang="cs-CZ" smtClean="0"/>
              <a:t>‹#›</a:t>
            </a:fld>
            <a:endParaRPr lang="cs-CZ"/>
          </a:p>
        </p:txBody>
      </p:sp>
      <p:sp>
        <p:nvSpPr>
          <p:cNvPr id="16" name="Footer Placeholder 15"/>
          <p:cNvSpPr>
            <a:spLocks noGrp="1"/>
          </p:cNvSpPr>
          <p:nvPr>
            <p:ph type="ftr" sz="quarter" idx="12"/>
          </p:nvPr>
        </p:nvSpPr>
        <p:spPr/>
        <p:txBody>
          <a:bodyPr/>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12" name="Date Placeholder 11"/>
          <p:cNvSpPr>
            <a:spLocks noGrp="1"/>
          </p:cNvSpPr>
          <p:nvPr>
            <p:ph type="dt" sz="half" idx="10"/>
          </p:nvPr>
        </p:nvSpPr>
        <p:spPr/>
        <p:txBody>
          <a:bodyPr/>
          <a:lstStyle/>
          <a:p>
            <a:fld id="{6DD38498-39ED-4727-8814-B6694642AC58}" type="datetimeFigureOut">
              <a:rPr lang="cs-CZ" smtClean="0"/>
              <a:t>29.11.2022</a:t>
            </a:fld>
            <a:endParaRPr lang="cs-CZ"/>
          </a:p>
        </p:txBody>
      </p:sp>
      <p:sp>
        <p:nvSpPr>
          <p:cNvPr id="13" name="Slide Number Placeholder 12"/>
          <p:cNvSpPr>
            <a:spLocks noGrp="1"/>
          </p:cNvSpPr>
          <p:nvPr>
            <p:ph type="sldNum" sz="quarter" idx="11"/>
          </p:nvPr>
        </p:nvSpPr>
        <p:spPr/>
        <p:txBody>
          <a:bodyPr/>
          <a:lstStyle/>
          <a:p>
            <a:fld id="{E5F46DF3-B89E-4AE9-BBA6-7D3905B385F5}" type="slidenum">
              <a:rPr lang="cs-CZ" smtClean="0"/>
              <a:t>‹#›</a:t>
            </a:fld>
            <a:endParaRPr lang="cs-CZ"/>
          </a:p>
        </p:txBody>
      </p:sp>
      <p:sp>
        <p:nvSpPr>
          <p:cNvPr id="14" name="Footer Placeholder 13"/>
          <p:cNvSpPr>
            <a:spLocks noGrp="1"/>
          </p:cNvSpPr>
          <p:nvPr>
            <p:ph type="ftr" sz="quarter" idx="12"/>
          </p:nvPr>
        </p:nvSpPr>
        <p:spPr/>
        <p:txBody>
          <a:bodyPr/>
          <a:lstStyle/>
          <a:p>
            <a:endParaRPr lang="cs-CZ"/>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Kliknutím lze upravit styl.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DD38498-39ED-4727-8814-B6694642AC58}" type="datetimeFigureOut">
              <a:rPr lang="cs-CZ" smtClean="0"/>
              <a:t>29.11.2022</a:t>
            </a:fld>
            <a:endParaRPr lang="cs-CZ"/>
          </a:p>
        </p:txBody>
      </p:sp>
      <p:sp>
        <p:nvSpPr>
          <p:cNvPr id="9" name="Slide Number Placeholder 8"/>
          <p:cNvSpPr>
            <a:spLocks noGrp="1"/>
          </p:cNvSpPr>
          <p:nvPr>
            <p:ph type="sldNum" sz="quarter" idx="11"/>
          </p:nvPr>
        </p:nvSpPr>
        <p:spPr/>
        <p:txBody>
          <a:bodyPr/>
          <a:lstStyle/>
          <a:p>
            <a:fld id="{E5F46DF3-B89E-4AE9-BBA6-7D3905B385F5}" type="slidenum">
              <a:rPr lang="cs-CZ" smtClean="0"/>
              <a:t>‹#›</a:t>
            </a:fld>
            <a:endParaRPr lang="cs-CZ"/>
          </a:p>
        </p:txBody>
      </p:sp>
      <p:sp>
        <p:nvSpPr>
          <p:cNvPr id="10" name="Footer Placeholder 9"/>
          <p:cNvSpPr>
            <a:spLocks noGrp="1"/>
          </p:cNvSpPr>
          <p:nvPr>
            <p:ph type="ftr" sz="quarter" idx="12"/>
          </p:nvPr>
        </p:nvSpPr>
        <p:spPr/>
        <p:txBody>
          <a:bodyPr/>
          <a:lstStyle/>
          <a:p>
            <a:endParaRPr lang="cs-CZ"/>
          </a:p>
        </p:txBody>
      </p:sp>
      <p:sp>
        <p:nvSpPr>
          <p:cNvPr id="11" name="Title 10"/>
          <p:cNvSpPr>
            <a:spLocks noGrp="1"/>
          </p:cNvSpPr>
          <p:nvPr>
            <p:ph type="title"/>
          </p:nvPr>
        </p:nvSpPr>
        <p:spPr/>
        <p:txBody>
          <a:bodyPr/>
          <a:lstStyle/>
          <a:p>
            <a:r>
              <a:rPr lang="cs-CZ"/>
              <a:t>Kliknutím lze upravit styl.</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Kliknutím lze upravit styl.</a:t>
            </a:r>
            <a:endParaRPr lang="en-US" dirty="0"/>
          </a:p>
        </p:txBody>
      </p:sp>
      <p:sp>
        <p:nvSpPr>
          <p:cNvPr id="14" name="Date Placeholder 13"/>
          <p:cNvSpPr>
            <a:spLocks noGrp="1"/>
          </p:cNvSpPr>
          <p:nvPr>
            <p:ph type="dt" sz="half" idx="10"/>
          </p:nvPr>
        </p:nvSpPr>
        <p:spPr/>
        <p:txBody>
          <a:bodyPr/>
          <a:lstStyle/>
          <a:p>
            <a:fld id="{6DD38498-39ED-4727-8814-B6694642AC58}" type="datetimeFigureOut">
              <a:rPr lang="cs-CZ" smtClean="0"/>
              <a:t>29.11.2022</a:t>
            </a:fld>
            <a:endParaRPr lang="cs-CZ"/>
          </a:p>
        </p:txBody>
      </p:sp>
      <p:sp>
        <p:nvSpPr>
          <p:cNvPr id="15" name="Slide Number Placeholder 14"/>
          <p:cNvSpPr>
            <a:spLocks noGrp="1"/>
          </p:cNvSpPr>
          <p:nvPr>
            <p:ph type="sldNum" sz="quarter" idx="11"/>
          </p:nvPr>
        </p:nvSpPr>
        <p:spPr/>
        <p:txBody>
          <a:bodyPr/>
          <a:lstStyle/>
          <a:p>
            <a:fld id="{E5F46DF3-B89E-4AE9-BBA6-7D3905B385F5}" type="slidenum">
              <a:rPr lang="cs-CZ" smtClean="0"/>
              <a:t>‹#›</a:t>
            </a:fld>
            <a:endParaRPr lang="cs-CZ"/>
          </a:p>
        </p:txBody>
      </p:sp>
      <p:sp>
        <p:nvSpPr>
          <p:cNvPr id="16" name="Footer Placeholder 15"/>
          <p:cNvSpPr>
            <a:spLocks noGrp="1"/>
          </p:cNvSpPr>
          <p:nvPr>
            <p:ph type="ftr" sz="quarter" idx="12"/>
          </p:nvPr>
        </p:nvSpPr>
        <p:spPr/>
        <p:txBody>
          <a:bodyPr/>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Date Placeholder 6"/>
          <p:cNvSpPr>
            <a:spLocks noGrp="1"/>
          </p:cNvSpPr>
          <p:nvPr>
            <p:ph type="dt" sz="half" idx="10"/>
          </p:nvPr>
        </p:nvSpPr>
        <p:spPr/>
        <p:txBody>
          <a:bodyPr/>
          <a:lstStyle/>
          <a:p>
            <a:fld id="{6DD38498-39ED-4727-8814-B6694642AC58}" type="datetimeFigureOut">
              <a:rPr lang="cs-CZ" smtClean="0"/>
              <a:t>29.11.2022</a:t>
            </a:fld>
            <a:endParaRPr lang="cs-CZ"/>
          </a:p>
        </p:txBody>
      </p:sp>
      <p:sp>
        <p:nvSpPr>
          <p:cNvPr id="8" name="Slide Number Placeholder 7"/>
          <p:cNvSpPr>
            <a:spLocks noGrp="1"/>
          </p:cNvSpPr>
          <p:nvPr>
            <p:ph type="sldNum" sz="quarter" idx="11"/>
          </p:nvPr>
        </p:nvSpPr>
        <p:spPr/>
        <p:txBody>
          <a:bodyPr/>
          <a:lstStyle/>
          <a:p>
            <a:fld id="{E5F46DF3-B89E-4AE9-BBA6-7D3905B385F5}"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D38498-39ED-4727-8814-B6694642AC58}" type="datetimeFigureOut">
              <a:rPr lang="cs-CZ" smtClean="0"/>
              <a:t>29.11.2022</a:t>
            </a:fld>
            <a:endParaRPr lang="cs-CZ"/>
          </a:p>
        </p:txBody>
      </p:sp>
      <p:sp>
        <p:nvSpPr>
          <p:cNvPr id="6" name="Slide Number Placeholder 5"/>
          <p:cNvSpPr>
            <a:spLocks noGrp="1"/>
          </p:cNvSpPr>
          <p:nvPr>
            <p:ph type="sldNum" sz="quarter" idx="11"/>
          </p:nvPr>
        </p:nvSpPr>
        <p:spPr/>
        <p:txBody>
          <a:bodyPr/>
          <a:lstStyle/>
          <a:p>
            <a:fld id="{E5F46DF3-B89E-4AE9-BBA6-7D3905B385F5}" type="slidenum">
              <a:rPr lang="cs-CZ" smtClean="0"/>
              <a:t>‹#›</a:t>
            </a:fld>
            <a:endParaRPr lang="cs-CZ"/>
          </a:p>
        </p:txBody>
      </p:sp>
      <p:sp>
        <p:nvSpPr>
          <p:cNvPr id="7" name="Footer Placeholder 6"/>
          <p:cNvSpPr>
            <a:spLocks noGrp="1"/>
          </p:cNvSpPr>
          <p:nvPr>
            <p:ph type="ftr" sz="quarter" idx="12"/>
          </p:nvPr>
        </p:nvSpPr>
        <p:spPr/>
        <p:txBody>
          <a:bodyPr/>
          <a:lstStyle/>
          <a:p>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15" name="Date Placeholder 14"/>
          <p:cNvSpPr>
            <a:spLocks noGrp="1"/>
          </p:cNvSpPr>
          <p:nvPr>
            <p:ph type="dt" sz="half" idx="10"/>
          </p:nvPr>
        </p:nvSpPr>
        <p:spPr/>
        <p:txBody>
          <a:bodyPr/>
          <a:lstStyle/>
          <a:p>
            <a:fld id="{6DD38498-39ED-4727-8814-B6694642AC58}" type="datetimeFigureOut">
              <a:rPr lang="cs-CZ" smtClean="0"/>
              <a:t>29.11.2022</a:t>
            </a:fld>
            <a:endParaRPr lang="cs-CZ"/>
          </a:p>
        </p:txBody>
      </p:sp>
      <p:sp>
        <p:nvSpPr>
          <p:cNvPr id="16" name="Slide Number Placeholder 15"/>
          <p:cNvSpPr>
            <a:spLocks noGrp="1"/>
          </p:cNvSpPr>
          <p:nvPr>
            <p:ph type="sldNum" sz="quarter" idx="11"/>
          </p:nvPr>
        </p:nvSpPr>
        <p:spPr/>
        <p:txBody>
          <a:bodyPr/>
          <a:lstStyle/>
          <a:p>
            <a:fld id="{E5F46DF3-B89E-4AE9-BBA6-7D3905B385F5}" type="slidenum">
              <a:rPr lang="cs-CZ" smtClean="0"/>
              <a:t>‹#›</a:t>
            </a:fld>
            <a:endParaRPr lang="cs-CZ"/>
          </a:p>
        </p:txBody>
      </p:sp>
      <p:sp>
        <p:nvSpPr>
          <p:cNvPr id="17" name="Footer Placeholder 16"/>
          <p:cNvSpPr>
            <a:spLocks noGrp="1"/>
          </p:cNvSpPr>
          <p:nvPr>
            <p:ph type="ftr" sz="quarter" idx="12"/>
          </p:nvPr>
        </p:nvSpPr>
        <p:spPr/>
        <p:txBody>
          <a:bodyPr/>
          <a:lstStyle/>
          <a:p>
            <a:endParaRPr lang="cs-CZ"/>
          </a:p>
        </p:txBody>
      </p:sp>
      <p:sp>
        <p:nvSpPr>
          <p:cNvPr id="18" name="Title 17"/>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Kliknutím lze upravit styl.</a:t>
            </a:r>
            <a:endParaRPr lang="en-US"/>
          </a:p>
        </p:txBody>
      </p:sp>
      <p:sp>
        <p:nvSpPr>
          <p:cNvPr id="13" name="Date Placeholder 12"/>
          <p:cNvSpPr>
            <a:spLocks noGrp="1"/>
          </p:cNvSpPr>
          <p:nvPr>
            <p:ph type="dt" sz="half" idx="10"/>
          </p:nvPr>
        </p:nvSpPr>
        <p:spPr/>
        <p:txBody>
          <a:bodyPr/>
          <a:lstStyle/>
          <a:p>
            <a:fld id="{6DD38498-39ED-4727-8814-B6694642AC58}" type="datetimeFigureOut">
              <a:rPr lang="cs-CZ" smtClean="0"/>
              <a:t>29.11.2022</a:t>
            </a:fld>
            <a:endParaRPr lang="cs-CZ"/>
          </a:p>
        </p:txBody>
      </p:sp>
      <p:sp>
        <p:nvSpPr>
          <p:cNvPr id="14" name="Slide Number Placeholder 13"/>
          <p:cNvSpPr>
            <a:spLocks noGrp="1"/>
          </p:cNvSpPr>
          <p:nvPr>
            <p:ph type="sldNum" sz="quarter" idx="11"/>
          </p:nvPr>
        </p:nvSpPr>
        <p:spPr/>
        <p:txBody>
          <a:bodyPr/>
          <a:lstStyle/>
          <a:p>
            <a:fld id="{E5F46DF3-B89E-4AE9-BBA6-7D3905B385F5}" type="slidenum">
              <a:rPr lang="cs-CZ" smtClean="0"/>
              <a:t>‹#›</a:t>
            </a:fld>
            <a:endParaRPr lang="cs-CZ"/>
          </a:p>
        </p:txBody>
      </p:sp>
      <p:sp>
        <p:nvSpPr>
          <p:cNvPr id="15" name="Footer Placeholder 14"/>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DD38498-39ED-4727-8814-B6694642AC58}" type="datetimeFigureOut">
              <a:rPr lang="cs-CZ" smtClean="0"/>
              <a:t>29.11.2022</a:t>
            </a:fld>
            <a:endParaRPr lang="cs-CZ"/>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cs-CZ"/>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5F46DF3-B89E-4AE9-BBA6-7D3905B385F5}"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zakonyprolidi.cz/cs/1985-133#f280566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zakonyprolidi.cz/cs/2021-460/zneni-20211211#f733552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zakonyprolidi.cz/cs/2021-460#f7335531" TargetMode="External"/><Relationship Id="rId2" Type="http://schemas.openxmlformats.org/officeDocument/2006/relationships/hyperlink" Target="https://www.zakonyprolidi.cz/cs/2021-460#f7335530" TargetMode="External"/><Relationship Id="rId1" Type="http://schemas.openxmlformats.org/officeDocument/2006/relationships/slideLayout" Target="../slideLayouts/slideLayout7.xml"/><Relationship Id="rId4" Type="http://schemas.openxmlformats.org/officeDocument/2006/relationships/hyperlink" Target="https://www.zakonyprolidi.cz/cs/2021-460#f733553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zakonyprolidi.cz/cs/2021-460#f7335534" TargetMode="External"/><Relationship Id="rId2" Type="http://schemas.openxmlformats.org/officeDocument/2006/relationships/hyperlink" Target="https://www.zakonyprolidi.cz/cs/2021-460#f7335533" TargetMode="External"/><Relationship Id="rId1" Type="http://schemas.openxmlformats.org/officeDocument/2006/relationships/slideLayout" Target="../slideLayouts/slideLayout7.xml"/><Relationship Id="rId4" Type="http://schemas.openxmlformats.org/officeDocument/2006/relationships/hyperlink" Target="https://www.zakonyprolidi.cz/cs/2021-460#f733553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772816"/>
            <a:ext cx="9144000" cy="3416320"/>
          </a:xfrm>
          <a:prstGeom prst="rect">
            <a:avLst/>
          </a:prstGeom>
          <a:noFill/>
        </p:spPr>
        <p:txBody>
          <a:bodyPr wrap="square" rtlCol="0">
            <a:spAutoFit/>
          </a:bodyPr>
          <a:lstStyle/>
          <a:p>
            <a:pPr algn="ctr"/>
            <a:endParaRPr lang="cs-CZ" sz="5400" b="1" dirty="0"/>
          </a:p>
          <a:p>
            <a:pPr algn="ctr"/>
            <a:r>
              <a:rPr lang="cs-CZ" sz="5400" b="1" dirty="0"/>
              <a:t>Novinky v legislativě</a:t>
            </a:r>
          </a:p>
          <a:p>
            <a:pPr algn="ctr"/>
            <a:endParaRPr lang="cs-CZ" sz="5400" b="1" dirty="0"/>
          </a:p>
          <a:p>
            <a:endParaRPr lang="cs-CZ" sz="5400" b="1" dirty="0"/>
          </a:p>
        </p:txBody>
      </p:sp>
    </p:spTree>
    <p:extLst>
      <p:ext uri="{BB962C8B-B14F-4D97-AF65-F5344CB8AC3E}">
        <p14:creationId xmlns:p14="http://schemas.microsoft.com/office/powerpoint/2010/main" val="220293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A221BF4-81C5-450D-9739-EBF7E5125941}"/>
              </a:ext>
            </a:extLst>
          </p:cNvPr>
          <p:cNvSpPr txBox="1"/>
          <p:nvPr/>
        </p:nvSpPr>
        <p:spPr>
          <a:xfrm>
            <a:off x="35496" y="0"/>
            <a:ext cx="9108504" cy="7263527"/>
          </a:xfrm>
          <a:prstGeom prst="rect">
            <a:avLst/>
          </a:prstGeom>
          <a:noFill/>
        </p:spPr>
        <p:txBody>
          <a:bodyPr wrap="square" rtlCol="0">
            <a:spAutoFit/>
          </a:bodyPr>
          <a:lstStyle/>
          <a:p>
            <a:pPr algn="ctr"/>
            <a:r>
              <a:rPr lang="cs-CZ" sz="2800" b="1" i="0" dirty="0">
                <a:effectLst/>
                <a:latin typeface="Arial" panose="020B0604020202020204" pitchFamily="34" charset="0"/>
              </a:rPr>
              <a:t>§ 31 Výkon státního požárního dozoru</a:t>
            </a:r>
          </a:p>
          <a:p>
            <a:pPr algn="just"/>
            <a:r>
              <a:rPr lang="cs-CZ" sz="2800" b="1" i="0" dirty="0">
                <a:effectLst/>
                <a:latin typeface="Arial" panose="020B0604020202020204" pitchFamily="34" charset="0"/>
              </a:rPr>
              <a:t>(1)</a:t>
            </a:r>
            <a:r>
              <a:rPr lang="cs-CZ" sz="2800" b="0" i="0" dirty="0">
                <a:effectLst/>
                <a:latin typeface="Arial" panose="020B0604020202020204" pitchFamily="34" charset="0"/>
              </a:rPr>
              <a:t> Státní požární dozor se vykonává</a:t>
            </a:r>
          </a:p>
          <a:p>
            <a:pPr algn="just"/>
            <a:r>
              <a:rPr lang="cs-CZ" sz="2800" b="1" i="0" dirty="0">
                <a:effectLst/>
                <a:latin typeface="Arial" panose="020B0604020202020204" pitchFamily="34" charset="0"/>
              </a:rPr>
              <a:t>a)</a:t>
            </a:r>
            <a:r>
              <a:rPr lang="cs-CZ" sz="2800" b="0" i="0" dirty="0">
                <a:effectLst/>
                <a:latin typeface="Arial" panose="020B0604020202020204" pitchFamily="34" charset="0"/>
              </a:rPr>
              <a:t> kontrolou dodržování povinností stanovených předpisy o požární ochraně,</a:t>
            </a:r>
          </a:p>
          <a:p>
            <a:pPr algn="just"/>
            <a:r>
              <a:rPr lang="cs-CZ" sz="2800" b="1" i="0" dirty="0">
                <a:effectLst/>
                <a:latin typeface="Arial" panose="020B0604020202020204" pitchFamily="34" charset="0"/>
              </a:rPr>
              <a:t>b)</a:t>
            </a:r>
            <a:r>
              <a:rPr lang="cs-CZ" sz="2800" b="0" i="0" dirty="0">
                <a:effectLst/>
                <a:latin typeface="Arial" panose="020B0604020202020204" pitchFamily="34" charset="0"/>
              </a:rPr>
              <a:t> posouzením stavební nebo územně plánovací dokumentace</a:t>
            </a:r>
          </a:p>
          <a:p>
            <a:pPr algn="just"/>
            <a:r>
              <a:rPr lang="cs-CZ" sz="2800" b="1" i="0" dirty="0">
                <a:effectLst/>
                <a:latin typeface="Arial" panose="020B0604020202020204" pitchFamily="34" charset="0"/>
              </a:rPr>
              <a:t>1.</a:t>
            </a:r>
            <a:r>
              <a:rPr lang="cs-CZ" sz="2800" b="0" i="0" dirty="0">
                <a:effectLst/>
                <a:latin typeface="Arial" panose="020B0604020202020204" pitchFamily="34" charset="0"/>
              </a:rPr>
              <a:t> regulačního plánu, nahrazuje-li územní rozhodnutí vztahující se k umístění stavby,</a:t>
            </a:r>
          </a:p>
          <a:p>
            <a:pPr algn="just"/>
            <a:r>
              <a:rPr lang="cs-CZ" sz="2800" b="1" i="0" dirty="0">
                <a:effectLst/>
                <a:latin typeface="Arial" panose="020B0604020202020204" pitchFamily="34" charset="0"/>
              </a:rPr>
              <a:t>2.</a:t>
            </a:r>
            <a:r>
              <a:rPr lang="cs-CZ" sz="2800" b="0" i="0" dirty="0">
                <a:effectLst/>
                <a:latin typeface="Arial" panose="020B0604020202020204" pitchFamily="34" charset="0"/>
              </a:rPr>
              <a:t> podkladů k územnímu souhlasu nebo dokumentace pro vydání územního rozhodnutí, vztahující se k umístění stavby,</a:t>
            </a:r>
          </a:p>
          <a:p>
            <a:pPr algn="just"/>
            <a:r>
              <a:rPr lang="cs-CZ" sz="2800" b="1" i="0" dirty="0">
                <a:effectLst/>
                <a:latin typeface="Arial" panose="020B0604020202020204" pitchFamily="34" charset="0"/>
              </a:rPr>
              <a:t>3.</a:t>
            </a:r>
            <a:r>
              <a:rPr lang="cs-CZ" sz="2800" b="0" i="0" dirty="0">
                <a:effectLst/>
                <a:latin typeface="Arial" panose="020B0604020202020204" pitchFamily="34" charset="0"/>
              </a:rPr>
              <a:t> projektové dokumentace stavby nebo dokumentace pro ohlášení stavby, v těch případech, kdy se podle stavebního zákona nevyžaduje pro ohlášení stavby projektová dokumentace, nebo</a:t>
            </a:r>
          </a:p>
          <a:p>
            <a:endParaRPr lang="cs-CZ" sz="2800" b="1" i="0" dirty="0">
              <a:effectLst/>
              <a:latin typeface="Arial" panose="020B0604020202020204" pitchFamily="34" charset="0"/>
            </a:endParaRPr>
          </a:p>
          <a:p>
            <a:endParaRPr lang="cs-CZ" dirty="0"/>
          </a:p>
        </p:txBody>
      </p:sp>
    </p:spTree>
    <p:extLst>
      <p:ext uri="{BB962C8B-B14F-4D97-AF65-F5344CB8AC3E}">
        <p14:creationId xmlns:p14="http://schemas.microsoft.com/office/powerpoint/2010/main" val="43089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A23968D-2217-E41E-C696-F25F349CE5F8}"/>
              </a:ext>
            </a:extLst>
          </p:cNvPr>
          <p:cNvSpPr txBox="1"/>
          <p:nvPr/>
        </p:nvSpPr>
        <p:spPr>
          <a:xfrm>
            <a:off x="35496" y="44624"/>
            <a:ext cx="9001000" cy="6832640"/>
          </a:xfrm>
          <a:prstGeom prst="rect">
            <a:avLst/>
          </a:prstGeom>
          <a:noFill/>
        </p:spPr>
        <p:txBody>
          <a:bodyPr wrap="square" rtlCol="0">
            <a:spAutoFit/>
          </a:bodyPr>
          <a:lstStyle/>
          <a:p>
            <a:pPr algn="ctr"/>
            <a:r>
              <a:rPr lang="cs-CZ" sz="2800" b="1" i="0" dirty="0">
                <a:effectLst/>
                <a:latin typeface="Arial" panose="020B0604020202020204" pitchFamily="34" charset="0"/>
              </a:rPr>
              <a:t>§ 31 Výkon státního požárního dozoru</a:t>
            </a:r>
          </a:p>
          <a:p>
            <a:pPr algn="just"/>
            <a:r>
              <a:rPr lang="cs-CZ" sz="2800" b="1" i="0" dirty="0">
                <a:effectLst/>
                <a:latin typeface="Arial" panose="020B0604020202020204" pitchFamily="34" charset="0"/>
              </a:rPr>
              <a:t>4.</a:t>
            </a:r>
            <a:r>
              <a:rPr lang="cs-CZ" sz="2800" b="0" i="0" dirty="0">
                <a:effectLst/>
                <a:latin typeface="Arial" panose="020B0604020202020204" pitchFamily="34" charset="0"/>
              </a:rPr>
              <a:t> dokumentace ke změně v užívání stavby;</a:t>
            </a:r>
          </a:p>
          <a:p>
            <a:pPr algn="just"/>
            <a:r>
              <a:rPr lang="cs-CZ" sz="2800" b="0" i="0" dirty="0">
                <a:effectLst/>
                <a:latin typeface="Arial" panose="020B0604020202020204" pitchFamily="34" charset="0"/>
              </a:rPr>
              <a:t>posouzení se provede v rozsahu požárně bezpečnostního řešení podle zvláštního právního předpisu</a:t>
            </a:r>
            <a:r>
              <a:rPr lang="cs-CZ" sz="2800" b="1" i="0" u="none" strike="noStrike" baseline="30000" dirty="0">
                <a:effectLst/>
                <a:latin typeface="Arial" panose="020B0604020202020204" pitchFamily="34" charset="0"/>
                <a:hlinkClick r:id="rId2">
                  <a:extLst>
                    <a:ext uri="{A12FA001-AC4F-418D-AE19-62706E023703}">
                      <ahyp:hlinkClr xmlns:ahyp="http://schemas.microsoft.com/office/drawing/2018/hyperlinkcolor" val="tx"/>
                    </a:ext>
                  </a:extLst>
                </a:hlinkClick>
              </a:rPr>
              <a:t>13</a:t>
            </a:r>
            <a:r>
              <a:rPr lang="cs-CZ" sz="2800" b="1"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2800" b="0" i="0" dirty="0">
                <a:effectLst/>
                <a:latin typeface="Arial" panose="020B0604020202020204" pitchFamily="34" charset="0"/>
              </a:rPr>
              <a:t> nebo v rozsahu obdobného dokumentu, který je dostatečný pro posouzení požární bezpečnosti stavby, a to pouze u staveb, u kterých je vykonáván státní požární dozor,</a:t>
            </a:r>
          </a:p>
          <a:p>
            <a:pPr algn="just"/>
            <a:r>
              <a:rPr lang="cs-CZ" sz="2800" b="1" i="0" dirty="0">
                <a:effectLst/>
                <a:latin typeface="Arial" panose="020B0604020202020204" pitchFamily="34" charset="0"/>
              </a:rPr>
              <a:t>c)</a:t>
            </a:r>
            <a:r>
              <a:rPr lang="cs-CZ" sz="2800" b="0" i="0" dirty="0">
                <a:effectLst/>
                <a:latin typeface="Arial" panose="020B0604020202020204" pitchFamily="34" charset="0"/>
              </a:rPr>
              <a:t> ověřováním, zda byly dodrženy podmínky požární bezpečnosti staveb vyplývající z posouzených podkladů a dokumentace podle písmene b), včetně podmínek vyplývajících z vydaných stanovisek,</a:t>
            </a:r>
          </a:p>
          <a:p>
            <a:pPr algn="just"/>
            <a:r>
              <a:rPr lang="cs-CZ" sz="2800" b="1" i="0" dirty="0">
                <a:effectLst/>
                <a:latin typeface="Arial" panose="020B0604020202020204" pitchFamily="34" charset="0"/>
              </a:rPr>
              <a:t>d)</a:t>
            </a:r>
            <a:r>
              <a:rPr lang="cs-CZ" sz="2800" b="0" i="0" dirty="0">
                <a:effectLst/>
                <a:latin typeface="Arial" panose="020B0604020202020204" pitchFamily="34" charset="0"/>
              </a:rPr>
              <a:t> posuzováním a typovým schvalováním zařízení dálkového přenosu určeného pro účely Hasičského záchranného sboru České republiky,</a:t>
            </a:r>
          </a:p>
          <a:p>
            <a:endParaRPr lang="cs-CZ" dirty="0"/>
          </a:p>
        </p:txBody>
      </p:sp>
    </p:spTree>
    <p:extLst>
      <p:ext uri="{BB962C8B-B14F-4D97-AF65-F5344CB8AC3E}">
        <p14:creationId xmlns:p14="http://schemas.microsoft.com/office/powerpoint/2010/main" val="162956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A76D691-7B3C-FCAC-740C-15060093A053}"/>
              </a:ext>
            </a:extLst>
          </p:cNvPr>
          <p:cNvSpPr txBox="1"/>
          <p:nvPr/>
        </p:nvSpPr>
        <p:spPr>
          <a:xfrm>
            <a:off x="323528" y="692696"/>
            <a:ext cx="8424936" cy="4832092"/>
          </a:xfrm>
          <a:prstGeom prst="rect">
            <a:avLst/>
          </a:prstGeom>
          <a:noFill/>
        </p:spPr>
        <p:txBody>
          <a:bodyPr wrap="square" rtlCol="0">
            <a:spAutoFit/>
          </a:bodyPr>
          <a:lstStyle/>
          <a:p>
            <a:pPr algn="ctr"/>
            <a:r>
              <a:rPr lang="cs-CZ" sz="2800" b="1" i="0" dirty="0">
                <a:effectLst/>
                <a:latin typeface="Arial" panose="020B0604020202020204" pitchFamily="34" charset="0"/>
              </a:rPr>
              <a:t>§ 31 Výkon státního požárního dozoru</a:t>
            </a:r>
          </a:p>
          <a:p>
            <a:pPr algn="just"/>
            <a:endParaRPr lang="cs-CZ" sz="2800" b="1" i="0" dirty="0">
              <a:effectLst/>
              <a:latin typeface="Arial" panose="020B0604020202020204" pitchFamily="34" charset="0"/>
            </a:endParaRPr>
          </a:p>
          <a:p>
            <a:pPr algn="just"/>
            <a:r>
              <a:rPr lang="cs-CZ" sz="2800" b="1" i="0" dirty="0">
                <a:effectLst/>
                <a:latin typeface="Arial" panose="020B0604020202020204" pitchFamily="34" charset="0"/>
              </a:rPr>
              <a:t>e)</a:t>
            </a:r>
            <a:r>
              <a:rPr lang="cs-CZ" sz="2800" b="0" i="0" dirty="0">
                <a:effectLst/>
                <a:latin typeface="Arial" panose="020B0604020202020204" pitchFamily="34" charset="0"/>
              </a:rPr>
              <a:t> schválením posouzení požárního nebezpečí činností a schválením dokumentace zdolávání požárů,</a:t>
            </a:r>
          </a:p>
          <a:p>
            <a:pPr algn="just"/>
            <a:r>
              <a:rPr lang="cs-CZ" sz="2800" b="1" i="0" dirty="0">
                <a:effectLst/>
                <a:latin typeface="Arial" panose="020B0604020202020204" pitchFamily="34" charset="0"/>
              </a:rPr>
              <a:t>f)</a:t>
            </a:r>
            <a:r>
              <a:rPr lang="cs-CZ" sz="2800" b="0" i="0" dirty="0">
                <a:effectLst/>
                <a:latin typeface="Arial" panose="020B0604020202020204" pitchFamily="34" charset="0"/>
              </a:rPr>
              <a:t> zjišťováním příčin vzniku požárů,</a:t>
            </a:r>
          </a:p>
          <a:p>
            <a:pPr algn="just"/>
            <a:r>
              <a:rPr lang="cs-CZ" sz="2800" b="1" i="0" dirty="0">
                <a:effectLst/>
                <a:latin typeface="Arial" panose="020B0604020202020204" pitchFamily="34" charset="0"/>
              </a:rPr>
              <a:t>g)</a:t>
            </a:r>
            <a:r>
              <a:rPr lang="cs-CZ" sz="2800" b="0" i="0" dirty="0">
                <a:effectLst/>
                <a:latin typeface="Arial" panose="020B0604020202020204" pitchFamily="34" charset="0"/>
              </a:rPr>
              <a:t> kontrolou připravenosti a akceschopnosti jednotek požární ochrany [§ 65 odst. 1 písm. b) až d)],</a:t>
            </a:r>
          </a:p>
          <a:p>
            <a:pPr algn="just"/>
            <a:r>
              <a:rPr lang="cs-CZ" sz="2800" b="1" i="0" dirty="0">
                <a:effectLst/>
                <a:latin typeface="Arial" panose="020B0604020202020204" pitchFamily="34" charset="0"/>
              </a:rPr>
              <a:t>h)</a:t>
            </a:r>
            <a:r>
              <a:rPr lang="cs-CZ" sz="2800" b="0" i="0" dirty="0">
                <a:effectLst/>
                <a:latin typeface="Arial" panose="020B0604020202020204" pitchFamily="34" charset="0"/>
              </a:rPr>
              <a:t> ukládáním opatření k odstranění zjištěných nedostatků a kontrolou plnění těchto opatření.</a:t>
            </a:r>
          </a:p>
        </p:txBody>
      </p:sp>
    </p:spTree>
    <p:extLst>
      <p:ext uri="{BB962C8B-B14F-4D97-AF65-F5344CB8AC3E}">
        <p14:creationId xmlns:p14="http://schemas.microsoft.com/office/powerpoint/2010/main" val="364916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AC73192-05F6-B220-087A-CDD88653D0EF}"/>
              </a:ext>
            </a:extLst>
          </p:cNvPr>
          <p:cNvSpPr txBox="1"/>
          <p:nvPr/>
        </p:nvSpPr>
        <p:spPr>
          <a:xfrm>
            <a:off x="323528" y="404664"/>
            <a:ext cx="8280920" cy="5693866"/>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31 odst. 5</a:t>
            </a:r>
          </a:p>
          <a:p>
            <a:pPr algn="just"/>
            <a:endParaRPr lang="cs-CZ" sz="2800"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Nadřízeným správním orgánem příslušným ke zrušení, potvrzení nebo změně závazného stanoviska vydaného podle odstavce 3 hasičským záchranným sborem kraje je u stavby </a:t>
            </a:r>
          </a:p>
          <a:p>
            <a:pPr marL="514350" indent="-514350" algn="just">
              <a:buAutoNum type="alphaLcParenR"/>
            </a:pPr>
            <a:r>
              <a:rPr lang="cs-CZ" sz="2800" dirty="0">
                <a:latin typeface="Arial" panose="020B0604020202020204" pitchFamily="34" charset="0"/>
                <a:cs typeface="Arial" panose="020B0604020202020204" pitchFamily="34" charset="0"/>
              </a:rPr>
              <a:t>v rozsahu § 39 odst. 1 písm. c) ředitel hasičského záchranného sboru kraje (jedná se o  </a:t>
            </a:r>
            <a:r>
              <a:rPr lang="cs-CZ" sz="2800" b="0" i="0" dirty="0">
                <a:effectLst/>
                <a:latin typeface="Arial" panose="020B0604020202020204" pitchFamily="34" charset="0"/>
              </a:rPr>
              <a:t>stavbu kategorie II, představující vyšší nebezpečí)</a:t>
            </a:r>
            <a:r>
              <a:rPr lang="cs-CZ" sz="2800" dirty="0">
                <a:latin typeface="Arial" panose="020B0604020202020204" pitchFamily="34" charset="0"/>
                <a:cs typeface="Arial" panose="020B0604020202020204" pitchFamily="34" charset="0"/>
              </a:rPr>
              <a:t>, </a:t>
            </a:r>
          </a:p>
          <a:p>
            <a:pPr marL="514350" indent="-514350" algn="just">
              <a:buAutoNum type="alphaLcParenR"/>
            </a:pPr>
            <a:r>
              <a:rPr lang="cs-CZ" sz="2800" dirty="0">
                <a:latin typeface="Arial" panose="020B0604020202020204" pitchFamily="34" charset="0"/>
                <a:cs typeface="Arial" panose="020B0604020202020204" pitchFamily="34" charset="0"/>
              </a:rPr>
              <a:t>v rozsahu § 39 odst. 1 písm. d) generální ředitelství (jedná se o </a:t>
            </a:r>
            <a:r>
              <a:rPr lang="cs-CZ" sz="2800" b="0" i="0" dirty="0">
                <a:effectLst/>
                <a:latin typeface="Arial" panose="020B0604020202020204" pitchFamily="34" charset="0"/>
              </a:rPr>
              <a:t>stavbu kategorie III, představující vysoké nebezpečí)</a:t>
            </a:r>
            <a:endParaRPr 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03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DA6A50-42D7-FB71-BB8C-849F8488469B}"/>
              </a:ext>
            </a:extLst>
          </p:cNvPr>
          <p:cNvSpPr txBox="1"/>
          <p:nvPr/>
        </p:nvSpPr>
        <p:spPr>
          <a:xfrm>
            <a:off x="0" y="615454"/>
            <a:ext cx="9144000" cy="4401205"/>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Kategorizace staveb z hlediska požární bezpečnosti </a:t>
            </a:r>
          </a:p>
          <a:p>
            <a:pPr algn="ctr"/>
            <a:r>
              <a:rPr lang="cs-CZ" sz="2800" b="1" dirty="0">
                <a:latin typeface="Arial" panose="020B0604020202020204" pitchFamily="34" charset="0"/>
                <a:cs typeface="Arial" panose="020B0604020202020204" pitchFamily="34" charset="0"/>
              </a:rPr>
              <a:t>§ 39</a:t>
            </a:r>
            <a:r>
              <a:rPr lang="cs-CZ" sz="2800" dirty="0"/>
              <a:t> </a:t>
            </a:r>
          </a:p>
          <a:p>
            <a:pPr algn="ctr"/>
            <a:endParaRPr lang="cs-CZ" sz="2800" dirty="0"/>
          </a:p>
          <a:p>
            <a:pPr marL="514350" indent="-514350" algn="just">
              <a:buAutoNum type="arabicParenBoth"/>
            </a:pPr>
            <a:r>
              <a:rPr lang="cs-CZ" sz="2800" dirty="0">
                <a:latin typeface="Arial" panose="020B0604020202020204" pitchFamily="34" charset="0"/>
                <a:cs typeface="Arial" panose="020B0604020202020204" pitchFamily="34" charset="0"/>
              </a:rPr>
              <a:t>Z hlediska požární bezpečnosti a ochrany </a:t>
            </a:r>
          </a:p>
          <a:p>
            <a:pPr algn="just"/>
            <a:r>
              <a:rPr lang="cs-CZ" sz="2800" dirty="0">
                <a:latin typeface="Arial" panose="020B0604020202020204" pitchFamily="34" charset="0"/>
                <a:cs typeface="Arial" panose="020B0604020202020204" pitchFamily="34" charset="0"/>
              </a:rPr>
              <a:t>obyvatelstva se stavba člení na </a:t>
            </a:r>
          </a:p>
          <a:p>
            <a:pPr algn="just"/>
            <a:r>
              <a:rPr lang="cs-CZ" sz="2800" dirty="0">
                <a:latin typeface="Arial" panose="020B0604020202020204" pitchFamily="34" charset="0"/>
                <a:cs typeface="Arial" panose="020B0604020202020204" pitchFamily="34" charset="0"/>
              </a:rPr>
              <a:t>a) stavbu kategorie 0, nepředstavující zvláštní nebezpečí, </a:t>
            </a:r>
          </a:p>
          <a:p>
            <a:pPr algn="just"/>
            <a:r>
              <a:rPr lang="cs-CZ" sz="2800" dirty="0">
                <a:latin typeface="Arial" panose="020B0604020202020204" pitchFamily="34" charset="0"/>
                <a:cs typeface="Arial" panose="020B0604020202020204" pitchFamily="34" charset="0"/>
              </a:rPr>
              <a:t>b) stavbu kategorie I, představující mírné nebezpečí, </a:t>
            </a:r>
          </a:p>
          <a:p>
            <a:pPr algn="just"/>
            <a:r>
              <a:rPr lang="cs-CZ" sz="2800" dirty="0">
                <a:latin typeface="Arial" panose="020B0604020202020204" pitchFamily="34" charset="0"/>
                <a:cs typeface="Arial" panose="020B0604020202020204" pitchFamily="34" charset="0"/>
              </a:rPr>
              <a:t>c) stavbu kategorie II, představující vyšší nebezpečí, </a:t>
            </a:r>
          </a:p>
          <a:p>
            <a:pPr algn="just"/>
            <a:r>
              <a:rPr lang="cs-CZ" sz="2800" dirty="0">
                <a:latin typeface="Arial" panose="020B0604020202020204" pitchFamily="34" charset="0"/>
                <a:cs typeface="Arial" panose="020B0604020202020204" pitchFamily="34" charset="0"/>
              </a:rPr>
              <a:t>d) stavbu kategorie III, představující vysoké nebezpečí</a:t>
            </a:r>
            <a:r>
              <a:rPr lang="cs-CZ" sz="2800" dirty="0"/>
              <a:t>.</a:t>
            </a:r>
          </a:p>
        </p:txBody>
      </p:sp>
    </p:spTree>
    <p:extLst>
      <p:ext uri="{BB962C8B-B14F-4D97-AF65-F5344CB8AC3E}">
        <p14:creationId xmlns:p14="http://schemas.microsoft.com/office/powerpoint/2010/main" val="291889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B78340-FEA6-4894-1BEF-41E647964D9B}"/>
              </a:ext>
            </a:extLst>
          </p:cNvPr>
          <p:cNvSpPr txBox="1"/>
          <p:nvPr/>
        </p:nvSpPr>
        <p:spPr>
          <a:xfrm>
            <a:off x="0" y="260648"/>
            <a:ext cx="9144000" cy="6124754"/>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39 </a:t>
            </a:r>
          </a:p>
          <a:p>
            <a:pPr algn="just"/>
            <a:r>
              <a:rPr lang="cs-CZ" sz="2800" dirty="0">
                <a:latin typeface="Arial" panose="020B0604020202020204" pitchFamily="34" charset="0"/>
                <a:cs typeface="Arial" panose="020B0604020202020204" pitchFamily="34" charset="0"/>
              </a:rPr>
              <a:t>(2) Prováděcí právní předpis stanoví kritéria a charakteristiku stavby pro její zařazení do kategorie podle odstavce 1. </a:t>
            </a:r>
          </a:p>
          <a:p>
            <a:pPr algn="just"/>
            <a:r>
              <a:rPr lang="cs-CZ" sz="2800" dirty="0">
                <a:latin typeface="Arial" panose="020B0604020202020204" pitchFamily="34" charset="0"/>
                <a:cs typeface="Arial" panose="020B0604020202020204" pitchFamily="34" charset="0"/>
              </a:rPr>
              <a:t>Charakteristikou stavby je stavebně technický parametr stavby a její umístění. </a:t>
            </a:r>
          </a:p>
          <a:p>
            <a:pPr algn="just"/>
            <a:r>
              <a:rPr lang="cs-CZ" sz="2800" dirty="0">
                <a:latin typeface="Arial" panose="020B0604020202020204" pitchFamily="34" charset="0"/>
                <a:cs typeface="Arial" panose="020B0604020202020204" pitchFamily="34" charset="0"/>
              </a:rPr>
              <a:t>Kritériem se rozumí </a:t>
            </a:r>
          </a:p>
          <a:p>
            <a:pPr marL="514350" indent="-514350" algn="just">
              <a:buAutoNum type="alphaLcParenR"/>
            </a:pPr>
            <a:r>
              <a:rPr lang="cs-CZ" sz="2800" dirty="0">
                <a:latin typeface="Arial" panose="020B0604020202020204" pitchFamily="34" charset="0"/>
                <a:cs typeface="Arial" panose="020B0604020202020204" pitchFamily="34" charset="0"/>
              </a:rPr>
              <a:t>požadavek na stavbu z hlediska podmínek evakuace, </a:t>
            </a:r>
          </a:p>
          <a:p>
            <a:pPr marL="514350" indent="-514350" algn="just">
              <a:buAutoNum type="alphaLcParenR"/>
            </a:pPr>
            <a:r>
              <a:rPr lang="cs-CZ" sz="2800" dirty="0">
                <a:latin typeface="Arial" panose="020B0604020202020204" pitchFamily="34" charset="0"/>
                <a:cs typeface="Arial" panose="020B0604020202020204" pitchFamily="34" charset="0"/>
              </a:rPr>
              <a:t>rizikovost stavby, v níž je hořlavá nebo požárně nebezpečná látka nebo jiná obdobně nebezpečná látka vyráběna, zpracovávána, používána, přepravována nebo skladována, a </a:t>
            </a:r>
          </a:p>
          <a:p>
            <a:pPr marL="514350" indent="-514350" algn="just">
              <a:buAutoNum type="alphaLcParenR"/>
            </a:pPr>
            <a:r>
              <a:rPr lang="cs-CZ" sz="2800" dirty="0">
                <a:latin typeface="Arial" panose="020B0604020202020204" pitchFamily="34" charset="0"/>
                <a:cs typeface="Arial" panose="020B0604020202020204" pitchFamily="34" charset="0"/>
              </a:rPr>
              <a:t>ochrana jiného veřejného zájmu významného z hlediska zařazení stavby do příslušné kategorie.</a:t>
            </a:r>
          </a:p>
        </p:txBody>
      </p:sp>
    </p:spTree>
    <p:extLst>
      <p:ext uri="{BB962C8B-B14F-4D97-AF65-F5344CB8AC3E}">
        <p14:creationId xmlns:p14="http://schemas.microsoft.com/office/powerpoint/2010/main" val="285172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7A9B3C5-FAAE-D8A8-1643-7F2211CC6766}"/>
              </a:ext>
            </a:extLst>
          </p:cNvPr>
          <p:cNvSpPr txBox="1"/>
          <p:nvPr/>
        </p:nvSpPr>
        <p:spPr>
          <a:xfrm>
            <a:off x="0" y="260648"/>
            <a:ext cx="9144000" cy="6124754"/>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40 </a:t>
            </a:r>
          </a:p>
          <a:p>
            <a:pPr marL="514350" indent="-514350" algn="just">
              <a:buAutoNum type="arabicParenBoth"/>
            </a:pPr>
            <a:r>
              <a:rPr lang="cs-CZ" sz="2800" dirty="0">
                <a:latin typeface="Arial" panose="020B0604020202020204" pitchFamily="34" charset="0"/>
                <a:cs typeface="Arial" panose="020B0604020202020204" pitchFamily="34" charset="0"/>
              </a:rPr>
              <a:t>Státní požární dozor se v rozsahu podle § 31 odst. 1 písm. b) a c) nevykonává u stavby kategorie 0 a I. </a:t>
            </a:r>
          </a:p>
          <a:p>
            <a:pPr marL="514350" indent="-514350" algn="just">
              <a:buAutoNum type="arabicParenBoth"/>
            </a:pPr>
            <a:r>
              <a:rPr lang="cs-CZ" sz="2800" dirty="0">
                <a:latin typeface="Arial" panose="020B0604020202020204" pitchFamily="34" charset="0"/>
                <a:cs typeface="Arial" panose="020B0604020202020204" pitchFamily="34" charset="0"/>
              </a:rPr>
              <a:t>Pro stavbu uvedenou v § 39 odst. 1 písm. b), c) nebo d) se zpracovává požárně bezpečnostní řešení podle zvláštního právního předpisu</a:t>
            </a:r>
            <a:r>
              <a:rPr lang="cs-CZ" sz="2800" baseline="30000" dirty="0">
                <a:latin typeface="Arial" panose="020B0604020202020204" pitchFamily="34" charset="0"/>
                <a:cs typeface="Arial" panose="020B0604020202020204" pitchFamily="34" charset="0"/>
              </a:rPr>
              <a:t>13</a:t>
            </a:r>
            <a:r>
              <a:rPr lang="cs-CZ" sz="2800" dirty="0">
                <a:latin typeface="Arial" panose="020B0604020202020204" pitchFamily="34" charset="0"/>
                <a:cs typeface="Arial" panose="020B0604020202020204" pitchFamily="34" charset="0"/>
              </a:rPr>
              <a:t>). V požárně bezpečnostním řešení jeho zpracovatel prokazuje shodu navrhovaného záměru stavby s technickými podmínkami požární ochrany pro navrhování staveb stanovenými prováděcím právním předpisem</a:t>
            </a:r>
            <a:r>
              <a:rPr lang="cs-CZ" sz="2800" baseline="30000" dirty="0">
                <a:latin typeface="Arial" panose="020B0604020202020204" pitchFamily="34" charset="0"/>
                <a:cs typeface="Arial" panose="020B0604020202020204" pitchFamily="34" charset="0"/>
              </a:rPr>
              <a:t>15</a:t>
            </a:r>
            <a:r>
              <a:rPr lang="cs-CZ" sz="2800" dirty="0">
                <a:latin typeface="Arial" panose="020B0604020202020204" pitchFamily="34" charset="0"/>
                <a:cs typeface="Arial" panose="020B0604020202020204" pitchFamily="34" charset="0"/>
              </a:rPr>
              <a:t>) .</a:t>
            </a:r>
          </a:p>
          <a:p>
            <a:pPr marL="514350" indent="-514350" algn="just">
              <a:buAutoNum type="arabicParenBoth"/>
            </a:pPr>
            <a:r>
              <a:rPr lang="cs-CZ" sz="2800" dirty="0">
                <a:latin typeface="Arial" panose="020B0604020202020204" pitchFamily="34" charset="0"/>
                <a:cs typeface="Arial" panose="020B0604020202020204" pitchFamily="34" charset="0"/>
              </a:rPr>
              <a:t>K zpracování požárně bezpečnostního řešení pro stavbu kategorie I a II je oprávněna osoba, která je autorizovaná pro obor požární bezpečnost staveb podle zvláštního právního předpisu</a:t>
            </a:r>
            <a:r>
              <a:rPr lang="cs-CZ" sz="2800" baseline="30000" dirty="0">
                <a:latin typeface="Arial" panose="020B0604020202020204" pitchFamily="34" charset="0"/>
                <a:cs typeface="Arial" panose="020B0604020202020204" pitchFamily="34" charset="0"/>
              </a:rPr>
              <a:t>12</a:t>
            </a:r>
            <a:r>
              <a:rPr lang="cs-CZ"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4368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B7A739D-CE8A-401C-EDE4-B2EE8475001E}"/>
              </a:ext>
            </a:extLst>
          </p:cNvPr>
          <p:cNvSpPr txBox="1"/>
          <p:nvPr/>
        </p:nvSpPr>
        <p:spPr>
          <a:xfrm>
            <a:off x="899592" y="548680"/>
            <a:ext cx="7416824" cy="4031873"/>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40 </a:t>
            </a:r>
          </a:p>
          <a:p>
            <a:pPr algn="just"/>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(4) K zpracování požárně bezpečnostního řešení pro stavbu kategorie III je oprávněna osoba, která je autorizovaná pro obor požární bezpečnost staveb podle zvláštního právního předpisu</a:t>
            </a:r>
            <a:r>
              <a:rPr lang="cs-CZ" sz="2800" baseline="30000" dirty="0">
                <a:latin typeface="Arial" panose="020B0604020202020204" pitchFamily="34" charset="0"/>
                <a:cs typeface="Arial" panose="020B0604020202020204" pitchFamily="34" charset="0"/>
              </a:rPr>
              <a:t>12</a:t>
            </a:r>
            <a:r>
              <a:rPr lang="cs-CZ" sz="2800" dirty="0">
                <a:latin typeface="Arial" panose="020B0604020202020204" pitchFamily="34" charset="0"/>
                <a:cs typeface="Arial" panose="020B0604020202020204" pitchFamily="34" charset="0"/>
              </a:rPr>
              <a:t>) a které k tomuto současně byla udělena specializace v rámci tohoto oboru podle zvláštního právního předpisu</a:t>
            </a:r>
            <a:r>
              <a:rPr lang="cs-CZ" sz="2800" baseline="30000" dirty="0">
                <a:latin typeface="Arial" panose="020B0604020202020204" pitchFamily="34" charset="0"/>
                <a:cs typeface="Arial" panose="020B0604020202020204" pitchFamily="34" charset="0"/>
              </a:rPr>
              <a:t>12</a:t>
            </a:r>
            <a:r>
              <a:rPr lang="cs-CZ"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219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69A101-6807-936A-F64E-977AF4CC9A67}"/>
              </a:ext>
            </a:extLst>
          </p:cNvPr>
          <p:cNvSpPr txBox="1"/>
          <p:nvPr/>
        </p:nvSpPr>
        <p:spPr>
          <a:xfrm>
            <a:off x="107504" y="116632"/>
            <a:ext cx="9036496" cy="6555641"/>
          </a:xfrm>
          <a:prstGeom prst="rect">
            <a:avLst/>
          </a:prstGeom>
          <a:noFill/>
        </p:spPr>
        <p:txBody>
          <a:bodyPr wrap="square" rtlCol="0">
            <a:spAutoFit/>
          </a:bodyPr>
          <a:lstStyle/>
          <a:p>
            <a:pPr algn="ctr"/>
            <a:endParaRPr lang="cs-CZ" sz="2800" b="1" dirty="0">
              <a:latin typeface="Arial" panose="020B0604020202020204" pitchFamily="34" charset="0"/>
              <a:cs typeface="Arial" panose="020B0604020202020204" pitchFamily="34" charset="0"/>
            </a:endParaRPr>
          </a:p>
          <a:p>
            <a:pPr algn="ctr"/>
            <a:r>
              <a:rPr lang="cs-CZ" sz="2800" b="1" dirty="0">
                <a:latin typeface="Arial" panose="020B0604020202020204" pitchFamily="34" charset="0"/>
                <a:cs typeface="Arial" panose="020B0604020202020204" pitchFamily="34" charset="0"/>
              </a:rPr>
              <a:t>Čl. II Přechodná ustanovení</a:t>
            </a:r>
          </a:p>
          <a:p>
            <a:pPr algn="ctr"/>
            <a:endParaRPr lang="cs-CZ" sz="2800" b="1" dirty="0">
              <a:latin typeface="Arial" panose="020B0604020202020204" pitchFamily="34" charset="0"/>
              <a:cs typeface="Arial" panose="020B0604020202020204" pitchFamily="34" charset="0"/>
            </a:endParaRPr>
          </a:p>
          <a:p>
            <a:pPr marL="342900" indent="-342900" algn="just">
              <a:buAutoNum type="arabicPeriod"/>
            </a:pPr>
            <a:r>
              <a:rPr lang="cs-CZ" sz="2800" dirty="0">
                <a:latin typeface="Arial" panose="020B0604020202020204" pitchFamily="34" charset="0"/>
                <a:cs typeface="Arial" panose="020B0604020202020204" pitchFamily="34" charset="0"/>
              </a:rPr>
              <a:t>Zařízení sociálních služeb poskytující služby sociální</a:t>
            </a:r>
          </a:p>
          <a:p>
            <a:pPr algn="just"/>
            <a:r>
              <a:rPr lang="cs-CZ" sz="2800" dirty="0">
                <a:latin typeface="Arial" panose="020B0604020202020204" pitchFamily="34" charset="0"/>
                <a:cs typeface="Arial" panose="020B0604020202020204" pitchFamily="34" charset="0"/>
              </a:rPr>
              <a:t>péče formou pobytových služeb přede dnem nabytí účinnosti tohoto zákona musí zajistit splnění povinnosti podle § 8 odst. 1 a 2 zákona o požární ochraně do 3 let ode dne nabytí účinnosti tohoto zákona.</a:t>
            </a:r>
          </a:p>
          <a:p>
            <a:pPr algn="just"/>
            <a:r>
              <a:rPr lang="cs-CZ" sz="2800" dirty="0">
                <a:latin typeface="Arial" panose="020B0604020202020204" pitchFamily="34" charset="0"/>
                <a:cs typeface="Arial" panose="020B0604020202020204" pitchFamily="34" charset="0"/>
              </a:rPr>
              <a:t>2. Zařízení sociálních služeb poskytující služby sociální péče formou pobytových služeb přede dnem nabytí účinnosti tohoto zákona musí být v části stavby, v níž je služba poskytována, vybaveno elektrickou požární signalizací, pokud je ve stavbě poskytována obdobná sociální péče dalším provozovatelem a součet ubytovací kapacity je nad 50 osob.</a:t>
            </a:r>
          </a:p>
        </p:txBody>
      </p:sp>
    </p:spTree>
    <p:extLst>
      <p:ext uri="{BB962C8B-B14F-4D97-AF65-F5344CB8AC3E}">
        <p14:creationId xmlns:p14="http://schemas.microsoft.com/office/powerpoint/2010/main" val="79594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832E983-CED0-897F-7E34-FF6BC9A175CA}"/>
              </a:ext>
            </a:extLst>
          </p:cNvPr>
          <p:cNvSpPr txBox="1"/>
          <p:nvPr/>
        </p:nvSpPr>
        <p:spPr>
          <a:xfrm>
            <a:off x="107504" y="620688"/>
            <a:ext cx="8928992" cy="5539978"/>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Čl. II Přechodná ustanovení</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3. Osoba, která splňuje podmínky podle § 40 odst. 3 zákona o požární ochraně, je oprávněna po dobu 5 let od nabytí účinnosti tohoto zákona zpracovávat požárně bezpečnostní řešení stavby kategorie III a aplikovat odlišný postup podle § 99 zákona o požární ochraně. 4. Osoba, která je oprávněna ke zpracování požárně bezpečnostního řešení podle dosavadní právní úpravy, je oprávněna po dobu 2 let od nabytí účinnosti tohoto zákona zpracovávat požárně bezpečnostní řešení stavby kategorie I a II.</a:t>
            </a:r>
            <a:endParaRPr lang="cs-CZ" sz="2800" b="1"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426491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908720"/>
            <a:ext cx="7848872" cy="861774"/>
          </a:xfrm>
          <a:prstGeom prst="rect">
            <a:avLst/>
          </a:prstGeom>
          <a:noFill/>
        </p:spPr>
        <p:txBody>
          <a:bodyPr wrap="square" rtlCol="0">
            <a:spAutoFit/>
          </a:bodyPr>
          <a:lstStyle/>
          <a:p>
            <a:endParaRPr lang="cs-CZ" sz="3200" dirty="0"/>
          </a:p>
          <a:p>
            <a:endParaRPr lang="cs-CZ" dirty="0"/>
          </a:p>
        </p:txBody>
      </p:sp>
      <p:sp>
        <p:nvSpPr>
          <p:cNvPr id="3" name="TextovéPole 2">
            <a:extLst>
              <a:ext uri="{FF2B5EF4-FFF2-40B4-BE49-F238E27FC236}">
                <a16:creationId xmlns:a16="http://schemas.microsoft.com/office/drawing/2014/main" id="{70E9BA90-C37C-1357-3670-2CE92005EAD1}"/>
              </a:ext>
            </a:extLst>
          </p:cNvPr>
          <p:cNvSpPr txBox="1"/>
          <p:nvPr/>
        </p:nvSpPr>
        <p:spPr>
          <a:xfrm>
            <a:off x="755576" y="1770494"/>
            <a:ext cx="7632848" cy="2554545"/>
          </a:xfrm>
          <a:prstGeom prst="rect">
            <a:avLst/>
          </a:prstGeom>
          <a:noFill/>
        </p:spPr>
        <p:txBody>
          <a:bodyPr wrap="square" rtlCol="0">
            <a:spAutoFit/>
          </a:bodyPr>
          <a:lstStyle/>
          <a:p>
            <a:pPr algn="ctr"/>
            <a:r>
              <a:rPr lang="cs-CZ" sz="3200" b="1" dirty="0">
                <a:latin typeface="Arial" panose="020B0604020202020204" pitchFamily="34" charset="0"/>
                <a:cs typeface="Arial" panose="020B0604020202020204" pitchFamily="34" charset="0"/>
              </a:rPr>
              <a:t>Novela zákona č. 133/1985 Sb.,</a:t>
            </a:r>
          </a:p>
          <a:p>
            <a:pPr algn="ctr"/>
            <a:r>
              <a:rPr lang="cs-CZ" sz="3200" b="1" dirty="0">
                <a:latin typeface="Arial" panose="020B0604020202020204" pitchFamily="34" charset="0"/>
                <a:cs typeface="Arial" panose="020B0604020202020204" pitchFamily="34" charset="0"/>
              </a:rPr>
              <a:t> o požární ochraně, </a:t>
            </a:r>
          </a:p>
          <a:p>
            <a:pPr algn="ctr"/>
            <a:r>
              <a:rPr lang="cs-CZ" sz="3200" b="1" dirty="0">
                <a:latin typeface="Arial" panose="020B0604020202020204" pitchFamily="34" charset="0"/>
                <a:cs typeface="Arial" panose="020B0604020202020204" pitchFamily="34" charset="0"/>
              </a:rPr>
              <a:t>ve znění pozdějších předpisů</a:t>
            </a:r>
          </a:p>
          <a:p>
            <a:pPr algn="ctr"/>
            <a:r>
              <a:rPr lang="cs-CZ" sz="3200" b="1" dirty="0">
                <a:latin typeface="Arial" panose="020B0604020202020204" pitchFamily="34" charset="0"/>
                <a:cs typeface="Arial" panose="020B0604020202020204" pitchFamily="34" charset="0"/>
              </a:rPr>
              <a:t>Platnost: 1. 12. 2021, </a:t>
            </a:r>
          </a:p>
          <a:p>
            <a:pPr algn="ctr"/>
            <a:r>
              <a:rPr lang="cs-CZ" sz="3200" b="1" dirty="0">
                <a:latin typeface="Arial" panose="020B0604020202020204" pitchFamily="34" charset="0"/>
                <a:cs typeface="Arial" panose="020B0604020202020204" pitchFamily="34" charset="0"/>
              </a:rPr>
              <a:t>včetně přechodných ustanovení</a:t>
            </a:r>
          </a:p>
        </p:txBody>
      </p:sp>
    </p:spTree>
    <p:extLst>
      <p:ext uri="{BB962C8B-B14F-4D97-AF65-F5344CB8AC3E}">
        <p14:creationId xmlns:p14="http://schemas.microsoft.com/office/powerpoint/2010/main" val="362487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29B0018-7AE2-F568-BC7B-91E0BAEC8343}"/>
              </a:ext>
            </a:extLst>
          </p:cNvPr>
          <p:cNvSpPr txBox="1"/>
          <p:nvPr/>
        </p:nvSpPr>
        <p:spPr>
          <a:xfrm>
            <a:off x="899592" y="980728"/>
            <a:ext cx="7488832" cy="3046988"/>
          </a:xfrm>
          <a:prstGeom prst="rect">
            <a:avLst/>
          </a:prstGeom>
          <a:noFill/>
        </p:spPr>
        <p:txBody>
          <a:bodyPr wrap="square" rtlCol="0">
            <a:spAutoFit/>
          </a:bodyPr>
          <a:lstStyle/>
          <a:p>
            <a:pPr algn="ctr"/>
            <a:r>
              <a:rPr lang="cs-CZ" sz="3200" b="1" dirty="0">
                <a:latin typeface="Arial" panose="020B0604020202020204" pitchFamily="34" charset="0"/>
                <a:cs typeface="Arial" panose="020B0604020202020204" pitchFamily="34" charset="0"/>
              </a:rPr>
              <a:t>Změna zákona o integrovaném záchranném systému </a:t>
            </a:r>
          </a:p>
          <a:p>
            <a:pPr algn="ctr"/>
            <a:endParaRPr lang="cs-CZ" sz="3200" b="1" dirty="0">
              <a:latin typeface="Arial" panose="020B0604020202020204" pitchFamily="34" charset="0"/>
              <a:cs typeface="Arial" panose="020B0604020202020204" pitchFamily="34" charset="0"/>
            </a:endParaRPr>
          </a:p>
          <a:p>
            <a:pPr algn="ctr"/>
            <a:r>
              <a:rPr lang="cs-CZ" sz="3200" b="1" dirty="0">
                <a:latin typeface="Arial" panose="020B0604020202020204" pitchFamily="34" charset="0"/>
                <a:cs typeface="Arial" panose="020B0604020202020204" pitchFamily="34" charset="0"/>
              </a:rPr>
              <a:t>Zákon č. 239/2000 Sb., o integrovaném záchranném systému a </a:t>
            </a:r>
          </a:p>
          <a:p>
            <a:pPr algn="ctr"/>
            <a:r>
              <a:rPr lang="cs-CZ" sz="3200" b="1" dirty="0">
                <a:latin typeface="Arial" panose="020B0604020202020204" pitchFamily="34" charset="0"/>
                <a:cs typeface="Arial" panose="020B0604020202020204" pitchFamily="34" charset="0"/>
              </a:rPr>
              <a:t>o změně některých zákonů,</a:t>
            </a:r>
          </a:p>
        </p:txBody>
      </p:sp>
    </p:spTree>
    <p:extLst>
      <p:ext uri="{BB962C8B-B14F-4D97-AF65-F5344CB8AC3E}">
        <p14:creationId xmlns:p14="http://schemas.microsoft.com/office/powerpoint/2010/main" val="15517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E85B17B-DBE5-AA21-130D-1B3210416317}"/>
              </a:ext>
            </a:extLst>
          </p:cNvPr>
          <p:cNvSpPr txBox="1"/>
          <p:nvPr/>
        </p:nvSpPr>
        <p:spPr>
          <a:xfrm>
            <a:off x="395536" y="332656"/>
            <a:ext cx="8568952" cy="6986528"/>
          </a:xfrm>
          <a:prstGeom prst="rect">
            <a:avLst/>
          </a:prstGeom>
          <a:noFill/>
        </p:spPr>
        <p:txBody>
          <a:bodyPr wrap="square" rtlCol="0">
            <a:spAutoFit/>
          </a:bodyPr>
          <a:lstStyle/>
          <a:p>
            <a:r>
              <a:rPr lang="cs-CZ" sz="2800" b="1" dirty="0">
                <a:latin typeface="Arial" panose="020B0604020202020204" pitchFamily="34" charset="0"/>
                <a:cs typeface="Arial" panose="020B0604020202020204" pitchFamily="34" charset="0"/>
              </a:rPr>
              <a:t>§ 10 odstavec 6 včetně poznámky pod čarou č. 29 zní: </a:t>
            </a:r>
          </a:p>
          <a:p>
            <a:pPr algn="just"/>
            <a:r>
              <a:rPr lang="cs-CZ" sz="2800" dirty="0">
                <a:latin typeface="Arial" panose="020B0604020202020204" pitchFamily="34" charset="0"/>
                <a:cs typeface="Arial" panose="020B0604020202020204" pitchFamily="34" charset="0"/>
              </a:rPr>
              <a:t>(6) V rozsahu stanoveném jiným právním předpisem</a:t>
            </a:r>
            <a:r>
              <a:rPr lang="cs-CZ" sz="2800" baseline="30000" dirty="0">
                <a:latin typeface="Arial" panose="020B0604020202020204" pitchFamily="34" charset="0"/>
                <a:cs typeface="Arial" panose="020B0604020202020204" pitchFamily="34" charset="0"/>
              </a:rPr>
              <a:t>29</a:t>
            </a:r>
            <a:r>
              <a:rPr lang="cs-CZ" sz="2800" dirty="0">
                <a:latin typeface="Arial" panose="020B0604020202020204" pitchFamily="34" charset="0"/>
                <a:cs typeface="Arial" panose="020B0604020202020204" pitchFamily="34" charset="0"/>
              </a:rPr>
              <a:t>) je hasičský záchranný sbor kraje dotčeným orgánem v územním a stavebním řízení a ve společném územním a stavebním řízení</a:t>
            </a:r>
            <a:r>
              <a:rPr lang="cs-CZ" sz="2800" baseline="30000" dirty="0">
                <a:latin typeface="Arial" panose="020B0604020202020204" pitchFamily="34" charset="0"/>
                <a:cs typeface="Arial" panose="020B0604020202020204" pitchFamily="34" charset="0"/>
              </a:rPr>
              <a:t>14</a:t>
            </a:r>
            <a:r>
              <a:rPr lang="cs-CZ" sz="2800" dirty="0">
                <a:latin typeface="Arial" panose="020B0604020202020204" pitchFamily="34" charset="0"/>
                <a:cs typeface="Arial" panose="020B0604020202020204" pitchFamily="34" charset="0"/>
              </a:rPr>
              <a:t>) z hlediska ochrany obyvatelstva. Hasičský záchranný sbor kraje je příslušný před uvedením stavby do užívání kontrolovat dodržení podmínek ochrany obyvatelstva.</a:t>
            </a:r>
          </a:p>
          <a:p>
            <a:pPr algn="just"/>
            <a:endParaRPr lang="cs-CZ" sz="2800"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Pozor – příslušnost ke zrušení, potvrzení nebo změně závazného stanoviska z hlediska ochrany obyvatelstva náleží pro kategorie staveb II a III </a:t>
            </a:r>
          </a:p>
          <a:p>
            <a:pPr algn="just"/>
            <a:r>
              <a:rPr lang="cs-CZ" sz="2800" dirty="0">
                <a:latin typeface="Arial" panose="020B0604020202020204" pitchFamily="34" charset="0"/>
                <a:cs typeface="Arial" panose="020B0604020202020204" pitchFamily="34" charset="0"/>
              </a:rPr>
              <a:t>MV – HZS GŘ.</a:t>
            </a:r>
          </a:p>
          <a:p>
            <a:endParaRPr lang="cs-CZ"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00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9C90D53-8F78-BF06-56B0-8FEEE7FB8DD0}"/>
              </a:ext>
            </a:extLst>
          </p:cNvPr>
          <p:cNvSpPr txBox="1"/>
          <p:nvPr/>
        </p:nvSpPr>
        <p:spPr>
          <a:xfrm>
            <a:off x="1691680" y="980728"/>
            <a:ext cx="6192688" cy="3908762"/>
          </a:xfrm>
          <a:prstGeom prst="rect">
            <a:avLst/>
          </a:prstGeom>
          <a:noFill/>
        </p:spPr>
        <p:txBody>
          <a:bodyPr wrap="square" rtlCol="0">
            <a:spAutoFit/>
          </a:bodyPr>
          <a:lstStyle/>
          <a:p>
            <a:pPr algn="ctr"/>
            <a:endParaRPr lang="cs-CZ" sz="3200" b="1" i="0" dirty="0">
              <a:effectLst/>
              <a:latin typeface="Arial" panose="020B0604020202020204" pitchFamily="34" charset="0"/>
              <a:cs typeface="Arial" panose="020B0604020202020204" pitchFamily="34" charset="0"/>
            </a:endParaRPr>
          </a:p>
          <a:p>
            <a:pPr algn="ctr"/>
            <a:r>
              <a:rPr lang="cs-CZ" sz="3600" b="1" i="0" dirty="0">
                <a:effectLst/>
                <a:latin typeface="Arial" panose="020B0604020202020204" pitchFamily="34" charset="0"/>
                <a:cs typeface="Arial" panose="020B0604020202020204" pitchFamily="34" charset="0"/>
              </a:rPr>
              <a:t>Vyhláška č. 460/2021 Sb., </a:t>
            </a:r>
            <a:r>
              <a:rPr lang="cs-CZ" sz="3600" b="1" i="1" dirty="0">
                <a:effectLst/>
                <a:latin typeface="Arial" panose="020B0604020202020204" pitchFamily="34" charset="0"/>
                <a:cs typeface="Arial" panose="020B0604020202020204" pitchFamily="34" charset="0"/>
              </a:rPr>
              <a:t> </a:t>
            </a:r>
          </a:p>
          <a:p>
            <a:pPr algn="ctr"/>
            <a:r>
              <a:rPr lang="cs-CZ" sz="3600" b="1" dirty="0">
                <a:effectLst/>
                <a:latin typeface="Arial" panose="020B0604020202020204" pitchFamily="34" charset="0"/>
                <a:cs typeface="Arial" panose="020B0604020202020204" pitchFamily="34" charset="0"/>
              </a:rPr>
              <a:t>o kategorizaci staveb z hlediska požární bezpečnosti a ochrany obyvatelstva</a:t>
            </a:r>
          </a:p>
          <a:p>
            <a:pPr algn="ctr"/>
            <a:r>
              <a:rPr lang="cs-CZ" sz="3600" b="0" i="0" dirty="0">
                <a:effectLst/>
                <a:latin typeface="Arial" panose="020B0604020202020204" pitchFamily="34" charset="0"/>
                <a:cs typeface="Arial" panose="020B0604020202020204" pitchFamily="34" charset="0"/>
              </a:rPr>
              <a:t>účinnosti 11. prosince 2021</a:t>
            </a:r>
            <a:endParaRPr lang="cs-CZ" sz="3600" dirty="0"/>
          </a:p>
        </p:txBody>
      </p:sp>
    </p:spTree>
    <p:extLst>
      <p:ext uri="{BB962C8B-B14F-4D97-AF65-F5344CB8AC3E}">
        <p14:creationId xmlns:p14="http://schemas.microsoft.com/office/powerpoint/2010/main" val="313952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2CAD82F-CDB6-F4D6-6712-6F39D9C539A7}"/>
              </a:ext>
            </a:extLst>
          </p:cNvPr>
          <p:cNvSpPr txBox="1"/>
          <p:nvPr/>
        </p:nvSpPr>
        <p:spPr>
          <a:xfrm>
            <a:off x="-36512" y="116632"/>
            <a:ext cx="9180512" cy="6555641"/>
          </a:xfrm>
          <a:prstGeom prst="rect">
            <a:avLst/>
          </a:prstGeom>
          <a:noFill/>
        </p:spPr>
        <p:txBody>
          <a:bodyPr wrap="square" rtlCol="0">
            <a:spAutoFit/>
          </a:bodyPr>
          <a:lstStyle/>
          <a:p>
            <a:endParaRPr lang="cs-CZ" sz="2800" dirty="0">
              <a:latin typeface="Arial" panose="020B0604020202020204" pitchFamily="34" charset="0"/>
              <a:cs typeface="Arial" panose="020B0604020202020204" pitchFamily="34" charset="0"/>
            </a:endParaRPr>
          </a:p>
          <a:p>
            <a:pPr algn="ctr"/>
            <a:r>
              <a:rPr lang="cs-CZ" sz="2800" b="1" dirty="0">
                <a:latin typeface="Arial" panose="020B0604020202020204" pitchFamily="34" charset="0"/>
                <a:cs typeface="Arial" panose="020B0604020202020204" pitchFamily="34" charset="0"/>
              </a:rPr>
              <a:t>Proč ?</a:t>
            </a:r>
          </a:p>
          <a:p>
            <a:pPr algn="just"/>
            <a:r>
              <a:rPr lang="cs-CZ" sz="2800" dirty="0">
                <a:latin typeface="Arial" panose="020B0604020202020204" pitchFamily="34" charset="0"/>
                <a:cs typeface="Arial" panose="020B0604020202020204" pitchFamily="34" charset="0"/>
              </a:rPr>
              <a:t>Vyhláška o kategorizaci staveb z hlediska požární bezpečnosti a ochrany obyvatelstva je navržena k provedení zákona č. 133/1985 Sb., o požární ochraně, ve znění pozdějších předpisů (dále jen „zákon o požární ochraně“). Návrh nové právní úpravy reaguje na zákon, kterým se mění zákon o požární ochraně a zákon č. 239/2000 Sb., o integrovaném záchranném systému a o změně některých zákonů, ve znění pozdějších předpisů, respektive na rozčlenění staveb na jednotlivé kategorie z hlediska požární bezpečnosti a ochrany obyvatelstva, které tento zákon obsahuje. Předmětem úpravy je tedy toliko vymezení staveb do jednotlivých kategorií z hlediska požární bezpečnosti a ochrany obyvatelstva.</a:t>
            </a:r>
          </a:p>
        </p:txBody>
      </p:sp>
    </p:spTree>
    <p:extLst>
      <p:ext uri="{BB962C8B-B14F-4D97-AF65-F5344CB8AC3E}">
        <p14:creationId xmlns:p14="http://schemas.microsoft.com/office/powerpoint/2010/main" val="86827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56D2B7A-8BE8-1D7E-C9EF-0F2366262F62}"/>
              </a:ext>
            </a:extLst>
          </p:cNvPr>
          <p:cNvSpPr txBox="1"/>
          <p:nvPr/>
        </p:nvSpPr>
        <p:spPr>
          <a:xfrm>
            <a:off x="107504" y="332656"/>
            <a:ext cx="9073008" cy="6401753"/>
          </a:xfrm>
          <a:prstGeom prst="rect">
            <a:avLst/>
          </a:prstGeom>
          <a:noFill/>
        </p:spPr>
        <p:txBody>
          <a:bodyPr wrap="square" rtlCol="0">
            <a:spAutoFit/>
          </a:bodyPr>
          <a:lstStyle/>
          <a:p>
            <a:pPr algn="ctr"/>
            <a:endParaRPr lang="cs-CZ" sz="2800" b="1" i="0" dirty="0">
              <a:effectLst/>
              <a:latin typeface="Arial" panose="020B0604020202020204" pitchFamily="34" charset="0"/>
            </a:endParaRPr>
          </a:p>
          <a:p>
            <a:pPr algn="just"/>
            <a:r>
              <a:rPr lang="cs-CZ" sz="2800" b="0" i="0" dirty="0">
                <a:effectLst/>
                <a:latin typeface="Arial" panose="020B0604020202020204" pitchFamily="34" charset="0"/>
              </a:rPr>
              <a:t>Tato vyhláška stanoví kritéria a charakteristiku kategorie stavby z hlediska požární bezpečnosti a ochrany obyvatelstva pro zařazení stavby do této kategorie</a:t>
            </a:r>
            <a:r>
              <a:rPr lang="cs-CZ" sz="2800" b="1" i="0" u="none" strike="noStrike" baseline="30000" dirty="0">
                <a:effectLst/>
                <a:latin typeface="Arial" panose="020B0604020202020204" pitchFamily="34" charset="0"/>
                <a:hlinkClick r:id="rId2">
                  <a:extLst>
                    <a:ext uri="{A12FA001-AC4F-418D-AE19-62706E023703}">
                      <ahyp:hlinkClr xmlns:ahyp="http://schemas.microsoft.com/office/drawing/2018/hyperlinkcolor" val="tx"/>
                    </a:ext>
                  </a:extLst>
                </a:hlinkClick>
              </a:rPr>
              <a:t>1</a:t>
            </a:r>
            <a:r>
              <a:rPr lang="cs-CZ" sz="2800" b="1"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2800" b="0" i="0" dirty="0">
                <a:effectLst/>
                <a:latin typeface="Arial" panose="020B0604020202020204" pitchFamily="34" charset="0"/>
              </a:rPr>
              <a:t>.</a:t>
            </a:r>
          </a:p>
          <a:p>
            <a:pPr algn="just"/>
            <a:endParaRPr lang="cs-CZ" sz="2800" b="1" i="0" dirty="0">
              <a:effectLst/>
              <a:latin typeface="Arial" panose="020B0604020202020204" pitchFamily="34" charset="0"/>
              <a:cs typeface="Arial" panose="020B0604020202020204" pitchFamily="34" charset="0"/>
            </a:endParaRPr>
          </a:p>
          <a:p>
            <a:pPr algn="just"/>
            <a:r>
              <a:rPr lang="cs-CZ" sz="2800" b="1" i="0" dirty="0">
                <a:effectLst/>
                <a:latin typeface="Arial" panose="020B0604020202020204" pitchFamily="34" charset="0"/>
                <a:cs typeface="Arial" panose="020B0604020202020204" pitchFamily="34" charset="0"/>
              </a:rPr>
              <a:t>Kategorie jsou 4 a mají označení 0 – 3.</a:t>
            </a:r>
            <a:r>
              <a:rPr lang="cs-CZ" sz="2800" b="0" i="0" dirty="0">
                <a:effectLst/>
                <a:latin typeface="Arial" panose="020B0604020202020204" pitchFamily="34" charset="0"/>
                <a:cs typeface="Arial" panose="020B0604020202020204" pitchFamily="34" charset="0"/>
              </a:rPr>
              <a:t> </a:t>
            </a:r>
          </a:p>
          <a:p>
            <a:pPr algn="just"/>
            <a:r>
              <a:rPr lang="cs-CZ" sz="2800" b="0" i="0" dirty="0">
                <a:effectLst/>
                <a:latin typeface="Arial" panose="020B0604020202020204" pitchFamily="34" charset="0"/>
                <a:cs typeface="Arial" panose="020B0604020202020204" pitchFamily="34" charset="0"/>
              </a:rPr>
              <a:t>Z hlediska požární bezpečnosti a ochrany obyvatelstva se stavba člení na</a:t>
            </a:r>
          </a:p>
          <a:p>
            <a:pPr algn="just"/>
            <a:r>
              <a:rPr lang="cs-CZ" sz="2800" b="0" i="0" dirty="0">
                <a:effectLst/>
                <a:latin typeface="Arial" panose="020B0604020202020204" pitchFamily="34" charset="0"/>
                <a:cs typeface="Arial" panose="020B0604020202020204" pitchFamily="34" charset="0"/>
              </a:rPr>
              <a:t>a)stavbu kategorie 0, nepředstavující zvláštní nebezpečí,</a:t>
            </a:r>
          </a:p>
          <a:p>
            <a:pPr algn="just"/>
            <a:r>
              <a:rPr lang="cs-CZ" sz="2800" b="0" i="0" dirty="0">
                <a:effectLst/>
                <a:latin typeface="Arial" panose="020B0604020202020204" pitchFamily="34" charset="0"/>
                <a:cs typeface="Arial" panose="020B0604020202020204" pitchFamily="34" charset="0"/>
              </a:rPr>
              <a:t>b) stavbu kategorie I, představující mírné nebezpečí,</a:t>
            </a:r>
          </a:p>
          <a:p>
            <a:pPr algn="just"/>
            <a:r>
              <a:rPr lang="cs-CZ" sz="2800" b="0" i="0" dirty="0">
                <a:effectLst/>
                <a:latin typeface="Arial" panose="020B0604020202020204" pitchFamily="34" charset="0"/>
                <a:cs typeface="Arial" panose="020B0604020202020204" pitchFamily="34" charset="0"/>
              </a:rPr>
              <a:t>c) stavbu kategorie II, představující vyšší nebezpečí,</a:t>
            </a:r>
          </a:p>
          <a:p>
            <a:pPr algn="just"/>
            <a:r>
              <a:rPr lang="cs-CZ" sz="2800" b="0" i="0" dirty="0">
                <a:effectLst/>
                <a:latin typeface="Arial" panose="020B0604020202020204" pitchFamily="34" charset="0"/>
                <a:cs typeface="Arial" panose="020B0604020202020204" pitchFamily="34" charset="0"/>
              </a:rPr>
              <a:t>d) stavbu kategorie III, představující vysoké nebezpečí.</a:t>
            </a:r>
          </a:p>
          <a:p>
            <a:pPr algn="just"/>
            <a:endParaRPr lang="cs-CZ" sz="2800" b="0" i="0" dirty="0">
              <a:effectLst/>
              <a:latin typeface="Arial" panose="020B0604020202020204" pitchFamily="34" charset="0"/>
            </a:endParaRPr>
          </a:p>
          <a:p>
            <a:endParaRPr lang="cs-CZ" dirty="0"/>
          </a:p>
        </p:txBody>
      </p:sp>
    </p:spTree>
    <p:extLst>
      <p:ext uri="{BB962C8B-B14F-4D97-AF65-F5344CB8AC3E}">
        <p14:creationId xmlns:p14="http://schemas.microsoft.com/office/powerpoint/2010/main" val="2331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28409B8-EEAE-8360-FEE4-F111AA3E9131}"/>
              </a:ext>
            </a:extLst>
          </p:cNvPr>
          <p:cNvSpPr txBox="1"/>
          <p:nvPr/>
        </p:nvSpPr>
        <p:spPr>
          <a:xfrm>
            <a:off x="107504" y="116632"/>
            <a:ext cx="8568952" cy="6832640"/>
          </a:xfrm>
          <a:prstGeom prst="rect">
            <a:avLst/>
          </a:prstGeom>
          <a:noFill/>
        </p:spPr>
        <p:txBody>
          <a:bodyPr wrap="square" rtlCol="0">
            <a:spAutoFit/>
          </a:bodyPr>
          <a:lstStyle/>
          <a:p>
            <a:pPr algn="just"/>
            <a:r>
              <a:rPr lang="cs-CZ" sz="2400" b="1" dirty="0">
                <a:latin typeface="Arial" panose="020B0604020202020204" pitchFamily="34" charset="0"/>
              </a:rPr>
              <a:t>(1)</a:t>
            </a:r>
            <a:r>
              <a:rPr lang="cs-CZ" b="0" i="0" dirty="0">
                <a:solidFill>
                  <a:srgbClr val="000000"/>
                </a:solidFill>
                <a:effectLst/>
                <a:latin typeface="Arial" panose="020B0604020202020204" pitchFamily="34" charset="0"/>
              </a:rPr>
              <a:t> </a:t>
            </a:r>
            <a:r>
              <a:rPr lang="cs-CZ" sz="2800" b="0" i="0" dirty="0">
                <a:effectLst/>
                <a:latin typeface="Arial" panose="020B0604020202020204" pitchFamily="34" charset="0"/>
              </a:rPr>
              <a:t>Stavba je zařazována do kategorie jako celek. U souboru staveb se jednotlivé stavby zařadí do kategorie samostatně.</a:t>
            </a:r>
          </a:p>
          <a:p>
            <a:pPr algn="just"/>
            <a:r>
              <a:rPr lang="cs-CZ" sz="2800" b="1" i="0" dirty="0">
                <a:effectLst/>
                <a:latin typeface="Arial" panose="020B0604020202020204" pitchFamily="34" charset="0"/>
              </a:rPr>
              <a:t>(2)</a:t>
            </a:r>
            <a:r>
              <a:rPr lang="cs-CZ" sz="2800" b="0" i="0" dirty="0">
                <a:effectLst/>
                <a:latin typeface="Arial" panose="020B0604020202020204" pitchFamily="34" charset="0"/>
              </a:rPr>
              <a:t> Stavba je pro účely této vyhlášky charakterizována stavebně technickým parametrem stavby, kterým se rozumí</a:t>
            </a:r>
          </a:p>
          <a:p>
            <a:pPr algn="just"/>
            <a:r>
              <a:rPr lang="cs-CZ" sz="2800" b="1" i="0" dirty="0">
                <a:effectLst/>
                <a:latin typeface="Arial" panose="020B0604020202020204" pitchFamily="34" charset="0"/>
              </a:rPr>
              <a:t>a)</a:t>
            </a:r>
            <a:r>
              <a:rPr lang="cs-CZ" sz="2800" b="0" i="0" dirty="0">
                <a:effectLst/>
                <a:latin typeface="Arial" panose="020B0604020202020204" pitchFamily="34" charset="0"/>
              </a:rPr>
              <a:t> výška stavby, zastavěná plocha, počet podlaží a počet osob, pro který je stavba určena, nebo</a:t>
            </a:r>
          </a:p>
          <a:p>
            <a:pPr algn="just"/>
            <a:r>
              <a:rPr lang="cs-CZ" sz="2800" b="1" i="0" dirty="0">
                <a:effectLst/>
                <a:latin typeface="Arial" panose="020B0604020202020204" pitchFamily="34" charset="0"/>
              </a:rPr>
              <a:t>b)</a:t>
            </a:r>
            <a:r>
              <a:rPr lang="cs-CZ" sz="2800" b="0" i="0" dirty="0">
                <a:effectLst/>
                <a:latin typeface="Arial" panose="020B0604020202020204" pitchFamily="34" charset="0"/>
              </a:rPr>
              <a:t> jiný obdobný parametr stavby, zejména světlá výška podlaží nebo délka tunelu.</a:t>
            </a:r>
          </a:p>
          <a:p>
            <a:pPr algn="just"/>
            <a:r>
              <a:rPr lang="cs-CZ" sz="2800" b="1" i="0" dirty="0">
                <a:effectLst/>
                <a:latin typeface="Arial" panose="020B0604020202020204" pitchFamily="34" charset="0"/>
              </a:rPr>
              <a:t>(3)</a:t>
            </a:r>
            <a:r>
              <a:rPr lang="cs-CZ" sz="2800" b="0" i="0" dirty="0">
                <a:effectLst/>
                <a:latin typeface="Arial" panose="020B0604020202020204" pitchFamily="34" charset="0"/>
              </a:rPr>
              <a:t> Kritériem stavby je pro účely této vyhlášky</a:t>
            </a:r>
          </a:p>
          <a:p>
            <a:pPr algn="just"/>
            <a:r>
              <a:rPr lang="cs-CZ" sz="2800" b="1" i="0" dirty="0">
                <a:effectLst/>
                <a:latin typeface="Arial" panose="020B0604020202020204" pitchFamily="34" charset="0"/>
              </a:rPr>
              <a:t>a)</a:t>
            </a:r>
            <a:r>
              <a:rPr lang="cs-CZ" sz="2800" b="0" i="0" dirty="0">
                <a:effectLst/>
                <a:latin typeface="Arial" panose="020B0604020202020204" pitchFamily="34" charset="0"/>
              </a:rPr>
              <a:t> třída využití,</a:t>
            </a:r>
          </a:p>
          <a:p>
            <a:pPr algn="just"/>
            <a:r>
              <a:rPr lang="cs-CZ" sz="2800" b="1" i="0" dirty="0">
                <a:effectLst/>
                <a:latin typeface="Arial" panose="020B0604020202020204" pitchFamily="34" charset="0"/>
              </a:rPr>
              <a:t>b)</a:t>
            </a:r>
            <a:r>
              <a:rPr lang="cs-CZ" sz="2800" b="0" i="0" dirty="0">
                <a:effectLst/>
                <a:latin typeface="Arial" panose="020B0604020202020204" pitchFamily="34" charset="0"/>
              </a:rPr>
              <a:t> přítomnost nebezpečných látek nebo jiných rizikových faktorů, nebo</a:t>
            </a:r>
          </a:p>
          <a:p>
            <a:pPr algn="just"/>
            <a:r>
              <a:rPr lang="cs-CZ" sz="2800" b="1" i="0" dirty="0">
                <a:effectLst/>
                <a:latin typeface="Arial" panose="020B0604020202020204" pitchFamily="34" charset="0"/>
              </a:rPr>
              <a:t>c)</a:t>
            </a:r>
            <a:r>
              <a:rPr lang="cs-CZ" sz="2800" b="0" i="0" dirty="0">
                <a:effectLst/>
                <a:latin typeface="Arial" panose="020B0604020202020204" pitchFamily="34" charset="0"/>
              </a:rPr>
              <a:t> prohlášení stavby za kulturní památku.</a:t>
            </a:r>
          </a:p>
          <a:p>
            <a:endParaRPr lang="cs-CZ" dirty="0"/>
          </a:p>
        </p:txBody>
      </p:sp>
    </p:spTree>
    <p:extLst>
      <p:ext uri="{BB962C8B-B14F-4D97-AF65-F5344CB8AC3E}">
        <p14:creationId xmlns:p14="http://schemas.microsoft.com/office/powerpoint/2010/main" val="4074768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992A214-173C-F0FA-2427-63CC65F8BC82}"/>
              </a:ext>
            </a:extLst>
          </p:cNvPr>
          <p:cNvSpPr txBox="1"/>
          <p:nvPr/>
        </p:nvSpPr>
        <p:spPr>
          <a:xfrm>
            <a:off x="0" y="44624"/>
            <a:ext cx="9036496" cy="6832640"/>
          </a:xfrm>
          <a:prstGeom prst="rect">
            <a:avLst/>
          </a:prstGeom>
          <a:noFill/>
        </p:spPr>
        <p:txBody>
          <a:bodyPr wrap="square" rtlCol="0">
            <a:spAutoFit/>
          </a:bodyPr>
          <a:lstStyle/>
          <a:p>
            <a:pPr algn="ctr"/>
            <a:r>
              <a:rPr lang="cs-CZ" sz="2800" b="1" i="0" dirty="0">
                <a:effectLst/>
                <a:latin typeface="Arial" panose="020B0604020202020204" pitchFamily="34" charset="0"/>
              </a:rPr>
              <a:t>Třída využití</a:t>
            </a:r>
          </a:p>
          <a:p>
            <a:pPr algn="ctr"/>
            <a:endParaRPr lang="cs-CZ" sz="2800" b="1" i="0" dirty="0">
              <a:effectLst/>
              <a:latin typeface="Arial" panose="020B0604020202020204" pitchFamily="34" charset="0"/>
            </a:endParaRPr>
          </a:p>
          <a:p>
            <a:pPr algn="just"/>
            <a:r>
              <a:rPr lang="cs-CZ" sz="2600" b="1" i="0" dirty="0">
                <a:effectLst/>
                <a:latin typeface="Arial" panose="020B0604020202020204" pitchFamily="34" charset="0"/>
              </a:rPr>
              <a:t>(1)</a:t>
            </a:r>
            <a:r>
              <a:rPr lang="cs-CZ" sz="2600" b="0" i="0" dirty="0">
                <a:effectLst/>
                <a:latin typeface="Arial" panose="020B0604020202020204" pitchFamily="34" charset="0"/>
              </a:rPr>
              <a:t> Třída využití se stanoví podle účelu využití stavby.</a:t>
            </a:r>
          </a:p>
          <a:p>
            <a:pPr algn="just"/>
            <a:r>
              <a:rPr lang="cs-CZ" sz="2600" b="1" i="0" dirty="0">
                <a:effectLst/>
                <a:latin typeface="Arial" panose="020B0604020202020204" pitchFamily="34" charset="0"/>
              </a:rPr>
              <a:t>(2)</a:t>
            </a:r>
            <a:r>
              <a:rPr lang="cs-CZ" sz="2600" b="0" i="0" dirty="0">
                <a:effectLst/>
                <a:latin typeface="Arial" panose="020B0604020202020204" pitchFamily="34" charset="0"/>
              </a:rPr>
              <a:t> Je-li stavba užívána k více účelům, stanoví se třída využití pro její jednotlivé části, které mají z hlediska požární bezpečnosti obdobné využití (dále jen „část stavby”).</a:t>
            </a:r>
          </a:p>
          <a:p>
            <a:pPr algn="just"/>
            <a:r>
              <a:rPr lang="cs-CZ" sz="2600" b="1" i="0" dirty="0">
                <a:effectLst/>
                <a:latin typeface="Arial" panose="020B0604020202020204" pitchFamily="34" charset="0"/>
              </a:rPr>
              <a:t>(3)</a:t>
            </a:r>
            <a:r>
              <a:rPr lang="cs-CZ" sz="2600" b="0" i="0" dirty="0">
                <a:effectLst/>
                <a:latin typeface="Arial" panose="020B0604020202020204" pitchFamily="34" charset="0"/>
              </a:rPr>
              <a:t> Třídy využití jsou stanoveny takto:</a:t>
            </a:r>
          </a:p>
          <a:p>
            <a:pPr algn="just"/>
            <a:r>
              <a:rPr lang="cs-CZ" sz="2600" b="1" i="0" dirty="0">
                <a:effectLst/>
                <a:latin typeface="Arial" panose="020B0604020202020204" pitchFamily="34" charset="0"/>
              </a:rPr>
              <a:t>a)</a:t>
            </a:r>
            <a:r>
              <a:rPr lang="cs-CZ" sz="2600" b="0" i="0" dirty="0">
                <a:effectLst/>
                <a:latin typeface="Arial" panose="020B0604020202020204" pitchFamily="34" charset="0"/>
              </a:rPr>
              <a:t> první třída využití zahrnuje stavbu nebo část stavby, ve které se nenachází prostor určený pro spánek, prostor určený pro veřejnost, ani prostor určený pro osoby, jejichž evakuace při požáru je podmíněna asistencí dalších osob,</a:t>
            </a:r>
          </a:p>
          <a:p>
            <a:pPr algn="just"/>
            <a:r>
              <a:rPr lang="cs-CZ" sz="2600" b="1" i="0" dirty="0">
                <a:effectLst/>
                <a:latin typeface="Arial" panose="020B0604020202020204" pitchFamily="34" charset="0"/>
              </a:rPr>
              <a:t>b)</a:t>
            </a:r>
            <a:r>
              <a:rPr lang="cs-CZ" sz="2600" b="0" i="0" dirty="0">
                <a:effectLst/>
                <a:latin typeface="Arial" panose="020B0604020202020204" pitchFamily="34" charset="0"/>
              </a:rPr>
              <a:t> druhá třída využití zahrnuje stavbu nebo část stavby, ve které se nenachází prostor určený pro spánek, ani prostor určený pro osoby, jejichž evakuace při požáru je podmíněna asistencí dalších osob, ale může v ní být prostor určený pro veřejnost,</a:t>
            </a:r>
          </a:p>
          <a:p>
            <a:pPr algn="just"/>
            <a:endParaRPr lang="cs-CZ" dirty="0"/>
          </a:p>
        </p:txBody>
      </p:sp>
    </p:spTree>
    <p:extLst>
      <p:ext uri="{BB962C8B-B14F-4D97-AF65-F5344CB8AC3E}">
        <p14:creationId xmlns:p14="http://schemas.microsoft.com/office/powerpoint/2010/main" val="131746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EEE0D5D-B98A-B660-E18B-6EE941DCC160}"/>
              </a:ext>
            </a:extLst>
          </p:cNvPr>
          <p:cNvSpPr txBox="1"/>
          <p:nvPr/>
        </p:nvSpPr>
        <p:spPr>
          <a:xfrm>
            <a:off x="0" y="1"/>
            <a:ext cx="9144000" cy="7263527"/>
          </a:xfrm>
          <a:prstGeom prst="rect">
            <a:avLst/>
          </a:prstGeom>
          <a:noFill/>
        </p:spPr>
        <p:txBody>
          <a:bodyPr wrap="square" rtlCol="0">
            <a:spAutoFit/>
          </a:bodyPr>
          <a:lstStyle/>
          <a:p>
            <a:pPr algn="ctr"/>
            <a:r>
              <a:rPr lang="cs-CZ" sz="2800" b="1" i="0" dirty="0">
                <a:effectLst/>
                <a:latin typeface="Arial" panose="020B0604020202020204" pitchFamily="34" charset="0"/>
              </a:rPr>
              <a:t>Třída využití</a:t>
            </a:r>
          </a:p>
          <a:p>
            <a:pPr algn="just"/>
            <a:r>
              <a:rPr lang="cs-CZ" sz="2800" b="1" i="0" dirty="0">
                <a:effectLst/>
                <a:latin typeface="Arial" panose="020B0604020202020204" pitchFamily="34" charset="0"/>
              </a:rPr>
              <a:t>c)</a:t>
            </a:r>
            <a:r>
              <a:rPr lang="cs-CZ" sz="2800" b="0" i="0" dirty="0">
                <a:effectLst/>
                <a:latin typeface="Arial" panose="020B0604020202020204" pitchFamily="34" charset="0"/>
              </a:rPr>
              <a:t> třetí třída využití zahrnuje stavbu nebo část stavby, ve které se nenachází prostor určený pro veřejnost ani prostor určený pro užívání osobami, jejichž evakuace při požáru je podmíněna asistencí dalších osob, ale může v ní být prostor určený pro spánek,</a:t>
            </a:r>
          </a:p>
          <a:p>
            <a:pPr algn="just"/>
            <a:r>
              <a:rPr lang="cs-CZ" sz="2800" b="1" i="0" dirty="0">
                <a:effectLst/>
                <a:latin typeface="Arial" panose="020B0604020202020204" pitchFamily="34" charset="0"/>
              </a:rPr>
              <a:t>d)</a:t>
            </a:r>
            <a:r>
              <a:rPr lang="cs-CZ" sz="2800" b="0" i="0" dirty="0">
                <a:effectLst/>
                <a:latin typeface="Arial" panose="020B0604020202020204" pitchFamily="34" charset="0"/>
              </a:rPr>
              <a:t> čtvrtá třída využití zahrnuje stavbu nebo část stavby, ve které se nenachází prostor určený pro osoby, jejichž evakuace při požáru je podmíněna asistencí dalších osob, ale může v ní být prostor určený pro spánek a zároveň prostor určený pro veřejnost,</a:t>
            </a:r>
          </a:p>
          <a:p>
            <a:pPr algn="just"/>
            <a:r>
              <a:rPr lang="cs-CZ" sz="2800" b="1" i="0" dirty="0">
                <a:effectLst/>
                <a:latin typeface="Arial" panose="020B0604020202020204" pitchFamily="34" charset="0"/>
              </a:rPr>
              <a:t>e)</a:t>
            </a:r>
            <a:r>
              <a:rPr lang="cs-CZ" sz="2800" b="0" i="0" dirty="0">
                <a:effectLst/>
                <a:latin typeface="Arial" panose="020B0604020202020204" pitchFamily="34" charset="0"/>
              </a:rPr>
              <a:t> pátá třída využití zahrnuje stavbu nebo část stavby, ve které se nachází prostor určený pro osoby, jejichž evakuace při požáru je podmíněna asistencí dalších osob.</a:t>
            </a:r>
          </a:p>
          <a:p>
            <a:pPr algn="just"/>
            <a:r>
              <a:rPr lang="cs-CZ" sz="2800" b="1" i="0" dirty="0">
                <a:effectLst/>
                <a:latin typeface="Arial" panose="020B0604020202020204" pitchFamily="34" charset="0"/>
              </a:rPr>
              <a:t>(4)</a:t>
            </a:r>
            <a:r>
              <a:rPr lang="cs-CZ" sz="2800" b="0" i="0" dirty="0">
                <a:effectLst/>
                <a:latin typeface="Arial" panose="020B0604020202020204" pitchFamily="34" charset="0"/>
              </a:rPr>
              <a:t> Nejvyšší třídou využití je pátá třída.</a:t>
            </a:r>
            <a:endParaRPr lang="cs-CZ" dirty="0"/>
          </a:p>
        </p:txBody>
      </p:sp>
    </p:spTree>
    <p:extLst>
      <p:ext uri="{BB962C8B-B14F-4D97-AF65-F5344CB8AC3E}">
        <p14:creationId xmlns:p14="http://schemas.microsoft.com/office/powerpoint/2010/main" val="249928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4516A21-CC83-8C5A-9F71-2EC9A4CFEBB6}"/>
              </a:ext>
            </a:extLst>
          </p:cNvPr>
          <p:cNvSpPr txBox="1"/>
          <p:nvPr/>
        </p:nvSpPr>
        <p:spPr>
          <a:xfrm>
            <a:off x="467544" y="692696"/>
            <a:ext cx="8064896" cy="3970318"/>
          </a:xfrm>
          <a:prstGeom prst="rect">
            <a:avLst/>
          </a:prstGeom>
          <a:noFill/>
        </p:spPr>
        <p:txBody>
          <a:bodyPr wrap="square" rtlCol="0">
            <a:spAutoFit/>
          </a:bodyPr>
          <a:lstStyle/>
          <a:p>
            <a:pPr algn="just"/>
            <a:endParaRPr lang="cs-CZ" sz="2800" b="1" i="1" dirty="0">
              <a:effectLst/>
              <a:latin typeface="Arial" panose="020B0604020202020204" pitchFamily="34" charset="0"/>
              <a:cs typeface="Arial" panose="020B0604020202020204" pitchFamily="34" charset="0"/>
            </a:endParaRPr>
          </a:p>
          <a:p>
            <a:pPr algn="just"/>
            <a:r>
              <a:rPr lang="cs-CZ" sz="2800" b="1" i="1" dirty="0">
                <a:effectLst/>
                <a:latin typeface="Arial" panose="020B0604020202020204" pitchFamily="34" charset="0"/>
                <a:cs typeface="Arial" panose="020B0604020202020204" pitchFamily="34" charset="0"/>
              </a:rPr>
              <a:t>Do kategorie 0 </a:t>
            </a:r>
            <a:r>
              <a:rPr lang="cs-CZ" sz="2800" b="1" i="0" dirty="0">
                <a:effectLst/>
                <a:latin typeface="Arial" panose="020B0604020202020204" pitchFamily="34" charset="0"/>
                <a:cs typeface="Arial" panose="020B0604020202020204" pitchFamily="34" charset="0"/>
              </a:rPr>
              <a:t>spadají</a:t>
            </a:r>
            <a:r>
              <a:rPr lang="cs-CZ" sz="2800" b="0" i="0" dirty="0">
                <a:effectLst/>
                <a:latin typeface="Arial" panose="020B0604020202020204" pitchFamily="34" charset="0"/>
                <a:cs typeface="Arial" panose="020B0604020202020204" pitchFamily="34" charset="0"/>
              </a:rPr>
              <a:t> např: vodní dílo, stožár, anténa, zeď, oplocení, samostatně stojící skleník, parkoviště s výjimkou budovy, mycí rampa, vodovodní, kanalizační a energetická přípojka a přípojka elektronických komunikací. Dále např.  sportovní a dětské hřiště, umístěné mimo budovu, s výjimkou hřiště, které je součástí budovy.</a:t>
            </a:r>
            <a:endParaRPr 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80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D0A7A815-5B4A-0A2F-5425-40A526E59F18}"/>
              </a:ext>
            </a:extLst>
          </p:cNvPr>
          <p:cNvSpPr txBox="1"/>
          <p:nvPr/>
        </p:nvSpPr>
        <p:spPr>
          <a:xfrm>
            <a:off x="0" y="0"/>
            <a:ext cx="9144000" cy="6863417"/>
          </a:xfrm>
          <a:prstGeom prst="rect">
            <a:avLst/>
          </a:prstGeom>
          <a:noFill/>
        </p:spPr>
        <p:txBody>
          <a:bodyPr wrap="square" rtlCol="0">
            <a:spAutoFit/>
          </a:bodyPr>
          <a:lstStyle/>
          <a:p>
            <a:pPr algn="just"/>
            <a:r>
              <a:rPr lang="cs-CZ" sz="2800" b="1" i="0" dirty="0">
                <a:solidFill>
                  <a:srgbClr val="FF0000"/>
                </a:solidFill>
                <a:effectLst/>
                <a:latin typeface="Arial" panose="020B0604020202020204" pitchFamily="34" charset="0"/>
                <a:cs typeface="Arial" panose="020B0604020202020204" pitchFamily="34" charset="0"/>
              </a:rPr>
              <a:t>Do kategorie I je zařazena</a:t>
            </a:r>
            <a:r>
              <a:rPr lang="cs-CZ" sz="2800" b="0" i="0" dirty="0">
                <a:solidFill>
                  <a:srgbClr val="FF0000"/>
                </a:solidFill>
                <a:effectLst/>
                <a:latin typeface="Arial" panose="020B0604020202020204" pitchFamily="34" charset="0"/>
                <a:cs typeface="Arial" panose="020B0604020202020204" pitchFamily="34" charset="0"/>
              </a:rPr>
              <a:t> </a:t>
            </a:r>
          </a:p>
          <a:p>
            <a:pPr algn="just"/>
            <a:r>
              <a:rPr lang="cs-CZ" sz="2400" b="1" i="0" dirty="0">
                <a:effectLst/>
                <a:latin typeface="Arial" panose="020B0604020202020204" pitchFamily="34" charset="0"/>
              </a:rPr>
              <a:t>a)</a:t>
            </a:r>
            <a:r>
              <a:rPr lang="cs-CZ" sz="2400" b="0" i="0" dirty="0">
                <a:effectLst/>
                <a:latin typeface="Arial" panose="020B0604020202020204" pitchFamily="34" charset="0"/>
              </a:rPr>
              <a:t> o výšce stavby do 9 m,</a:t>
            </a:r>
          </a:p>
          <a:p>
            <a:pPr algn="just"/>
            <a:r>
              <a:rPr lang="cs-CZ" sz="2400" b="1" i="0" dirty="0">
                <a:effectLst/>
                <a:latin typeface="Arial" panose="020B0604020202020204" pitchFamily="34" charset="0"/>
              </a:rPr>
              <a:t>b)</a:t>
            </a:r>
            <a:r>
              <a:rPr lang="cs-CZ" sz="2400" b="0" i="0" dirty="0">
                <a:effectLst/>
                <a:latin typeface="Arial" panose="020B0604020202020204" pitchFamily="34" charset="0"/>
              </a:rPr>
              <a:t> určená pro nejvýše 100 osob, není-li určena výhradně k bydlení,</a:t>
            </a:r>
          </a:p>
          <a:p>
            <a:pPr algn="just"/>
            <a:r>
              <a:rPr lang="cs-CZ" sz="2400" b="1" i="0" dirty="0">
                <a:effectLst/>
                <a:latin typeface="Arial" panose="020B0604020202020204" pitchFamily="34" charset="0"/>
              </a:rPr>
              <a:t>c)</a:t>
            </a:r>
            <a:r>
              <a:rPr lang="cs-CZ" sz="2400" b="0" i="0" dirty="0">
                <a:effectLst/>
                <a:latin typeface="Arial" panose="020B0604020202020204" pitchFamily="34" charset="0"/>
              </a:rPr>
              <a:t> se zastavěnou plochou nepřesahující</a:t>
            </a:r>
          </a:p>
          <a:p>
            <a:pPr algn="just"/>
            <a:r>
              <a:rPr lang="cs-CZ" sz="2400" b="1" i="0" dirty="0">
                <a:effectLst/>
                <a:latin typeface="Arial" panose="020B0604020202020204" pitchFamily="34" charset="0"/>
              </a:rPr>
              <a:t>1.</a:t>
            </a:r>
            <a:r>
              <a:rPr lang="cs-CZ" sz="2400" b="0" i="0" dirty="0">
                <a:effectLst/>
                <a:latin typeface="Arial" panose="020B0604020202020204" pitchFamily="34" charset="0"/>
              </a:rPr>
              <a:t> 200 m</a:t>
            </a:r>
            <a:r>
              <a:rPr lang="cs-CZ" sz="2400" b="0" i="0" baseline="30000" dirty="0">
                <a:effectLst/>
                <a:latin typeface="Arial" panose="020B0604020202020204" pitchFamily="34" charset="0"/>
              </a:rPr>
              <a:t>2</a:t>
            </a:r>
            <a:r>
              <a:rPr lang="cs-CZ" sz="2400" b="0" i="0" dirty="0">
                <a:effectLst/>
                <a:latin typeface="Arial" panose="020B0604020202020204" pitchFamily="34" charset="0"/>
              </a:rPr>
              <a:t>,</a:t>
            </a:r>
          </a:p>
          <a:p>
            <a:pPr algn="just"/>
            <a:r>
              <a:rPr lang="cs-CZ" sz="2400" b="1" i="0" dirty="0">
                <a:effectLst/>
                <a:latin typeface="Arial" panose="020B0604020202020204" pitchFamily="34" charset="0"/>
              </a:rPr>
              <a:t>2.</a:t>
            </a:r>
            <a:r>
              <a:rPr lang="cs-CZ" sz="2400" b="0" i="0" dirty="0">
                <a:effectLst/>
                <a:latin typeface="Arial" panose="020B0604020202020204" pitchFamily="34" charset="0"/>
              </a:rPr>
              <a:t> 500 m</a:t>
            </a:r>
            <a:r>
              <a:rPr lang="cs-CZ" sz="2400" b="0" i="0" baseline="30000" dirty="0">
                <a:effectLst/>
                <a:latin typeface="Arial" panose="020B0604020202020204" pitchFamily="34" charset="0"/>
              </a:rPr>
              <a:t>2</a:t>
            </a:r>
            <a:r>
              <a:rPr lang="cs-CZ" sz="2400" b="0" i="0" dirty="0">
                <a:effectLst/>
                <a:latin typeface="Arial" panose="020B0604020202020204" pitchFamily="34" charset="0"/>
              </a:rPr>
              <a:t>, jedná-li se o stavbu s první třídou využití, která má maximálně dvě nadzemní podlaží a jedno podzemní podlaží bez pobytových místností,</a:t>
            </a:r>
          </a:p>
          <a:p>
            <a:pPr algn="just"/>
            <a:r>
              <a:rPr lang="cs-CZ" sz="2400" b="1" i="0" dirty="0">
                <a:effectLst/>
                <a:latin typeface="Arial" panose="020B0604020202020204" pitchFamily="34" charset="0"/>
              </a:rPr>
              <a:t>3.</a:t>
            </a:r>
            <a:r>
              <a:rPr lang="cs-CZ" sz="2400" b="0" i="0" dirty="0">
                <a:effectLst/>
                <a:latin typeface="Arial" panose="020B0604020202020204" pitchFamily="34" charset="0"/>
              </a:rPr>
              <a:t> 600 m</a:t>
            </a:r>
            <a:r>
              <a:rPr lang="cs-CZ" sz="2400" b="0" i="0" baseline="30000" dirty="0">
                <a:effectLst/>
                <a:latin typeface="Arial" panose="020B0604020202020204" pitchFamily="34" charset="0"/>
              </a:rPr>
              <a:t>2</a:t>
            </a:r>
            <a:r>
              <a:rPr lang="cs-CZ" sz="2400" b="0" i="0" dirty="0">
                <a:effectLst/>
                <a:latin typeface="Arial" panose="020B0604020202020204" pitchFamily="34" charset="0"/>
              </a:rPr>
              <a:t>, jedná-li se o stavbu o jednom nadzemním podlaží, s druhou třídou využití se světlou výškou do 12 m, která není podsklepená,</a:t>
            </a:r>
          </a:p>
          <a:p>
            <a:pPr algn="just"/>
            <a:r>
              <a:rPr lang="cs-CZ" sz="2400" b="1" i="0" dirty="0">
                <a:effectLst/>
                <a:latin typeface="Arial" panose="020B0604020202020204" pitchFamily="34" charset="0"/>
              </a:rPr>
              <a:t>4.</a:t>
            </a:r>
            <a:r>
              <a:rPr lang="cs-CZ" sz="2400" b="0" i="0" dirty="0">
                <a:effectLst/>
                <a:latin typeface="Arial" panose="020B0604020202020204" pitchFamily="34" charset="0"/>
              </a:rPr>
              <a:t> 800 m</a:t>
            </a:r>
            <a:r>
              <a:rPr lang="cs-CZ" sz="2400" b="0" i="0" baseline="30000" dirty="0">
                <a:effectLst/>
                <a:latin typeface="Arial" panose="020B0604020202020204" pitchFamily="34" charset="0"/>
              </a:rPr>
              <a:t>2</a:t>
            </a:r>
            <a:r>
              <a:rPr lang="cs-CZ" sz="2400" b="0" i="0" dirty="0">
                <a:effectLst/>
                <a:latin typeface="Arial" panose="020B0604020202020204" pitchFamily="34" charset="0"/>
              </a:rPr>
              <a:t>, jedná-li se o stavbu určenou výhradně k bydlení, nebo</a:t>
            </a:r>
          </a:p>
          <a:p>
            <a:pPr algn="just"/>
            <a:r>
              <a:rPr lang="cs-CZ" sz="2400" b="1" i="0" dirty="0">
                <a:effectLst/>
                <a:latin typeface="Arial" panose="020B0604020202020204" pitchFamily="34" charset="0"/>
              </a:rPr>
              <a:t>5.</a:t>
            </a:r>
            <a:r>
              <a:rPr lang="cs-CZ" sz="2400" b="0" i="0" dirty="0">
                <a:effectLst/>
                <a:latin typeface="Arial" panose="020B0604020202020204" pitchFamily="34" charset="0"/>
              </a:rPr>
              <a:t> 1000 m</a:t>
            </a:r>
            <a:r>
              <a:rPr lang="cs-CZ" sz="2400" b="0" i="0" baseline="30000" dirty="0">
                <a:effectLst/>
                <a:latin typeface="Arial" panose="020B0604020202020204" pitchFamily="34" charset="0"/>
              </a:rPr>
              <a:t>2</a:t>
            </a:r>
            <a:r>
              <a:rPr lang="cs-CZ" sz="2400" b="0" i="0" dirty="0">
                <a:effectLst/>
                <a:latin typeface="Arial" panose="020B0604020202020204" pitchFamily="34" charset="0"/>
              </a:rPr>
              <a:t>, jedná-li se o stavbu s první třídou využití, která má jedno nadzemní podlaží se světlou výškou do 12 m a není podsklepená,</a:t>
            </a:r>
          </a:p>
          <a:p>
            <a:pPr algn="just"/>
            <a:r>
              <a:rPr lang="cs-CZ" sz="2400" b="1" i="0" dirty="0">
                <a:effectLst/>
                <a:latin typeface="Arial" panose="020B0604020202020204" pitchFamily="34" charset="0"/>
              </a:rPr>
              <a:t>d)</a:t>
            </a:r>
            <a:r>
              <a:rPr lang="cs-CZ" sz="2400" b="0" i="0" dirty="0">
                <a:effectLst/>
                <a:latin typeface="Arial" panose="020B0604020202020204" pitchFamily="34" charset="0"/>
              </a:rPr>
              <a:t> s nejvýše jedním podzemním podlažím, a</a:t>
            </a:r>
          </a:p>
          <a:p>
            <a:pPr algn="just"/>
            <a:endParaRPr lang="cs-CZ"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17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2D62242-5C97-0283-9CD5-2059DFB1FF32}"/>
              </a:ext>
            </a:extLst>
          </p:cNvPr>
          <p:cNvSpPr txBox="1"/>
          <p:nvPr/>
        </p:nvSpPr>
        <p:spPr>
          <a:xfrm>
            <a:off x="179512" y="116632"/>
            <a:ext cx="8784976" cy="6124754"/>
          </a:xfrm>
          <a:prstGeom prst="rect">
            <a:avLst/>
          </a:prstGeom>
          <a:noFill/>
        </p:spPr>
        <p:txBody>
          <a:bodyPr wrap="square" rtlCol="0">
            <a:spAutoFit/>
          </a:bodyPr>
          <a:lstStyle/>
          <a:p>
            <a:endParaRPr lang="cs-CZ" sz="2800" b="0" i="0" dirty="0">
              <a:effectLst/>
              <a:latin typeface="Arial" panose="020B0604020202020204" pitchFamily="34" charset="0"/>
            </a:endParaRPr>
          </a:p>
          <a:p>
            <a:pPr algn="just"/>
            <a:r>
              <a:rPr lang="cs-CZ" sz="2800" b="0" i="0" dirty="0">
                <a:effectLst/>
                <a:latin typeface="Arial" panose="020B0604020202020204" pitchFamily="34" charset="0"/>
              </a:rPr>
              <a:t>Novela zakotvuje jasné podmínky pro včasnou výstrahu před mimořádnými událostmi u zařízení sociálních služeb, které poskytuje pobytové služby, a u památkově chráněných staveb a zároveň členění staveb na jednotlivé kategorie podle vyhodnocení požární nebezpečnosti. Jako vhodným řešením se jeví zakotvení povinnosti vybavit zařízení sociálních služeb, které poskytuje pobytové služby, odpovídajícím požárně bezpečnostním zařízením s možností bezplatného připojení na pult centralizované ochrany umístěný na krajském operačním a informačním středisku hasičského záchranného sboru kraje.</a:t>
            </a:r>
            <a:endParaRPr lang="cs-CZ" sz="2800" dirty="0"/>
          </a:p>
        </p:txBody>
      </p:sp>
    </p:spTree>
    <p:extLst>
      <p:ext uri="{BB962C8B-B14F-4D97-AF65-F5344CB8AC3E}">
        <p14:creationId xmlns:p14="http://schemas.microsoft.com/office/powerpoint/2010/main" val="2192571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5803831B-4AB3-0E87-8592-C1B4578BC85E}"/>
              </a:ext>
            </a:extLst>
          </p:cNvPr>
          <p:cNvSpPr txBox="1"/>
          <p:nvPr/>
        </p:nvSpPr>
        <p:spPr>
          <a:xfrm>
            <a:off x="179512" y="260648"/>
            <a:ext cx="8640960" cy="5539978"/>
          </a:xfrm>
          <a:prstGeom prst="rect">
            <a:avLst/>
          </a:prstGeom>
          <a:noFill/>
        </p:spPr>
        <p:txBody>
          <a:bodyPr wrap="square" rtlCol="0">
            <a:spAutoFit/>
          </a:bodyPr>
          <a:lstStyle/>
          <a:p>
            <a:pPr algn="just"/>
            <a:r>
              <a:rPr lang="cs-CZ" sz="2400" b="1" i="0" dirty="0">
                <a:effectLst/>
                <a:latin typeface="Arial" panose="020B0604020202020204" pitchFamily="34" charset="0"/>
              </a:rPr>
              <a:t>e)</a:t>
            </a:r>
            <a:r>
              <a:rPr lang="cs-CZ" sz="2400" b="0" i="0" dirty="0">
                <a:effectLst/>
                <a:latin typeface="Arial" panose="020B0604020202020204" pitchFamily="34" charset="0"/>
              </a:rPr>
              <a:t> s první až třetí třídou využití nebo se čtvrtou třídou využití, která má nejvýše dvě nadzemní podlaží a je určena pro ubytování nejvýše 20 osob.</a:t>
            </a:r>
          </a:p>
          <a:p>
            <a:pPr algn="just"/>
            <a:r>
              <a:rPr lang="cs-CZ" sz="2400" b="0" i="0" dirty="0">
                <a:effectLst/>
                <a:latin typeface="Arial" panose="020B0604020202020204" pitchFamily="34" charset="0"/>
              </a:rPr>
              <a:t> </a:t>
            </a:r>
          </a:p>
          <a:p>
            <a:pPr algn="just"/>
            <a:r>
              <a:rPr lang="cs-CZ" sz="2400" b="0" i="0" dirty="0">
                <a:solidFill>
                  <a:srgbClr val="FF0000"/>
                </a:solidFill>
                <a:effectLst/>
                <a:latin typeface="Arial" panose="020B0604020202020204" pitchFamily="34" charset="0"/>
              </a:rPr>
              <a:t>Stavbou kategorie I se pro účely této vyhlášky dále rozumí</a:t>
            </a:r>
          </a:p>
          <a:p>
            <a:pPr algn="just"/>
            <a:r>
              <a:rPr lang="cs-CZ" sz="2400" b="1" i="0" dirty="0">
                <a:effectLst/>
                <a:latin typeface="Arial" panose="020B0604020202020204" pitchFamily="34" charset="0"/>
              </a:rPr>
              <a:t>a)</a:t>
            </a:r>
            <a:r>
              <a:rPr lang="cs-CZ" sz="2400" b="0" i="0" dirty="0">
                <a:effectLst/>
                <a:latin typeface="Arial" panose="020B0604020202020204" pitchFamily="34" charset="0"/>
              </a:rPr>
              <a:t> stavba, která není budovou,</a:t>
            </a:r>
          </a:p>
          <a:p>
            <a:pPr algn="just"/>
            <a:r>
              <a:rPr lang="cs-CZ" sz="2400" b="1" i="0" dirty="0">
                <a:effectLst/>
                <a:latin typeface="Arial" panose="020B0604020202020204" pitchFamily="34" charset="0"/>
              </a:rPr>
              <a:t>1.</a:t>
            </a:r>
            <a:r>
              <a:rPr lang="cs-CZ" sz="2400" b="0" i="0" dirty="0">
                <a:effectLst/>
                <a:latin typeface="Arial" panose="020B0604020202020204" pitchFamily="34" charset="0"/>
              </a:rPr>
              <a:t> o výšce stavby do 9 m, nebo 22,5 m, jedná-li se o stavbu s první třídou využití, a</a:t>
            </a:r>
          </a:p>
          <a:p>
            <a:pPr algn="just"/>
            <a:r>
              <a:rPr lang="cs-CZ" sz="2400" b="1" i="0" dirty="0">
                <a:effectLst/>
                <a:latin typeface="Arial" panose="020B0604020202020204" pitchFamily="34" charset="0"/>
              </a:rPr>
              <a:t>2.</a:t>
            </a:r>
            <a:r>
              <a:rPr lang="cs-CZ" sz="2400" b="0" i="0" dirty="0">
                <a:effectLst/>
                <a:latin typeface="Arial" panose="020B0604020202020204" pitchFamily="34" charset="0"/>
              </a:rPr>
              <a:t> určená pro nejvýše 400 osob,</a:t>
            </a:r>
          </a:p>
          <a:p>
            <a:pPr algn="just"/>
            <a:r>
              <a:rPr lang="cs-CZ" sz="2400" b="1" i="0" dirty="0">
                <a:effectLst/>
                <a:latin typeface="Arial" panose="020B0604020202020204" pitchFamily="34" charset="0"/>
              </a:rPr>
              <a:t>b)</a:t>
            </a:r>
            <a:r>
              <a:rPr lang="cs-CZ" sz="2400" b="0" i="0" dirty="0">
                <a:effectLst/>
                <a:latin typeface="Arial" panose="020B0604020202020204" pitchFamily="34" charset="0"/>
              </a:rPr>
              <a:t> stavba silničního a železničního tunelu o délce nejvýše 100 m,</a:t>
            </a:r>
          </a:p>
          <a:p>
            <a:pPr algn="just"/>
            <a:r>
              <a:rPr lang="cs-CZ" sz="2400" b="1" i="0" dirty="0">
                <a:effectLst/>
                <a:latin typeface="Arial" panose="020B0604020202020204" pitchFamily="34" charset="0"/>
              </a:rPr>
              <a:t>c)</a:t>
            </a:r>
            <a:r>
              <a:rPr lang="cs-CZ" sz="2400" b="0" i="0" dirty="0">
                <a:effectLst/>
                <a:latin typeface="Arial" panose="020B0604020202020204" pitchFamily="34" charset="0"/>
              </a:rPr>
              <a:t> stavba zdroje požární vody, nejedná-li se o budovu, nebo</a:t>
            </a:r>
          </a:p>
          <a:p>
            <a:pPr algn="just"/>
            <a:r>
              <a:rPr lang="cs-CZ" sz="2400" b="1" i="0" dirty="0">
                <a:effectLst/>
                <a:latin typeface="Arial" panose="020B0604020202020204" pitchFamily="34" charset="0"/>
              </a:rPr>
              <a:t>d)</a:t>
            </a:r>
            <a:r>
              <a:rPr lang="cs-CZ" sz="2400" b="0" i="0" dirty="0">
                <a:effectLst/>
                <a:latin typeface="Arial" panose="020B0604020202020204" pitchFamily="34" charset="0"/>
              </a:rPr>
              <a:t> stavba pozemní komunikace, vyjma stavby pozemní komunikace podle § 6 odst. 1 písm. e)</a:t>
            </a:r>
          </a:p>
          <a:p>
            <a:endParaRPr lang="cs-CZ" dirty="0"/>
          </a:p>
        </p:txBody>
      </p:sp>
    </p:spTree>
    <p:extLst>
      <p:ext uri="{BB962C8B-B14F-4D97-AF65-F5344CB8AC3E}">
        <p14:creationId xmlns:p14="http://schemas.microsoft.com/office/powerpoint/2010/main" val="97618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27EA05F-2E16-7110-2406-9CFD829467CF}"/>
              </a:ext>
            </a:extLst>
          </p:cNvPr>
          <p:cNvSpPr txBox="1"/>
          <p:nvPr/>
        </p:nvSpPr>
        <p:spPr>
          <a:xfrm>
            <a:off x="0" y="116632"/>
            <a:ext cx="9036496" cy="7017306"/>
          </a:xfrm>
          <a:prstGeom prst="rect">
            <a:avLst/>
          </a:prstGeom>
          <a:noFill/>
        </p:spPr>
        <p:txBody>
          <a:bodyPr wrap="square" rtlCol="0">
            <a:spAutoFit/>
          </a:bodyPr>
          <a:lstStyle/>
          <a:p>
            <a:pPr algn="just"/>
            <a:r>
              <a:rPr lang="cs-CZ" sz="2400" b="0" i="0" dirty="0">
                <a:effectLst/>
                <a:highlight>
                  <a:srgbClr val="00FF00"/>
                </a:highlight>
                <a:latin typeface="Arial" panose="020B0604020202020204" pitchFamily="34" charset="0"/>
              </a:rPr>
              <a:t>Stavbou kategorie I není</a:t>
            </a:r>
          </a:p>
          <a:p>
            <a:pPr algn="just"/>
            <a:r>
              <a:rPr lang="cs-CZ" sz="2400" b="1" i="0" dirty="0">
                <a:effectLst/>
                <a:latin typeface="Arial" panose="020B0604020202020204" pitchFamily="34" charset="0"/>
              </a:rPr>
              <a:t>a)</a:t>
            </a:r>
            <a:r>
              <a:rPr lang="cs-CZ" sz="2400" b="0" i="0" dirty="0">
                <a:effectLst/>
                <a:latin typeface="Arial" panose="020B0604020202020204" pitchFamily="34" charset="0"/>
              </a:rPr>
              <a:t> budova, která je kulturní památkou,</a:t>
            </a:r>
          </a:p>
          <a:p>
            <a:pPr algn="just"/>
            <a:r>
              <a:rPr lang="cs-CZ" sz="2400" b="1" i="0" dirty="0">
                <a:effectLst/>
                <a:latin typeface="Arial" panose="020B0604020202020204" pitchFamily="34" charset="0"/>
              </a:rPr>
              <a:t>b)</a:t>
            </a:r>
            <a:r>
              <a:rPr lang="cs-CZ" sz="2400" b="0" i="0" dirty="0">
                <a:effectLst/>
                <a:latin typeface="Arial" panose="020B0604020202020204" pitchFamily="34" charset="0"/>
              </a:rPr>
              <a:t> stavba, která je určena pro výskyt hořlavé kapaliny</a:t>
            </a:r>
            <a:r>
              <a:rPr lang="cs-CZ" sz="2400" b="1" i="0" u="none" strike="noStrike" baseline="30000" dirty="0">
                <a:effectLst/>
                <a:latin typeface="Arial" panose="020B0604020202020204" pitchFamily="34" charset="0"/>
                <a:hlinkClick r:id="rId2">
                  <a:extLst>
                    <a:ext uri="{A12FA001-AC4F-418D-AE19-62706E023703}">
                      <ahyp:hlinkClr xmlns:ahyp="http://schemas.microsoft.com/office/drawing/2018/hyperlinkcolor" val="tx"/>
                    </a:ext>
                  </a:extLst>
                </a:hlinkClick>
              </a:rPr>
              <a:t>2</a:t>
            </a:r>
            <a:r>
              <a:rPr lang="cs-CZ" sz="2400" b="1"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2400" b="0" i="0" dirty="0">
                <a:effectLst/>
                <a:latin typeface="Arial" panose="020B0604020202020204" pitchFamily="34" charset="0"/>
              </a:rPr>
              <a:t> o celkovém objemu větším než 5 m</a:t>
            </a:r>
            <a:r>
              <a:rPr lang="cs-CZ" sz="2400" b="0" i="0" baseline="30000" dirty="0">
                <a:effectLst/>
                <a:latin typeface="Arial" panose="020B0604020202020204" pitchFamily="34" charset="0"/>
              </a:rPr>
              <a:t>3</a:t>
            </a:r>
            <a:r>
              <a:rPr lang="cs-CZ" sz="2400" b="0" i="0" dirty="0">
                <a:effectLst/>
                <a:latin typeface="Arial" panose="020B0604020202020204" pitchFamily="34" charset="0"/>
              </a:rPr>
              <a:t>,</a:t>
            </a:r>
          </a:p>
          <a:p>
            <a:pPr algn="just"/>
            <a:r>
              <a:rPr lang="cs-CZ" sz="2400" b="1" i="0" dirty="0">
                <a:effectLst/>
                <a:latin typeface="Arial" panose="020B0604020202020204" pitchFamily="34" charset="0"/>
              </a:rPr>
              <a:t>c)</a:t>
            </a:r>
            <a:r>
              <a:rPr lang="cs-CZ" sz="2400" b="0" i="0" dirty="0">
                <a:effectLst/>
                <a:latin typeface="Arial" panose="020B0604020202020204" pitchFamily="34" charset="0"/>
              </a:rPr>
              <a:t> budova, která je určena pro výskyt hořlavého nebo hoření podporujícího plynu v zásobníku nebo nádobě se součtem vnitřních objemů větším než 600 litrů,</a:t>
            </a:r>
          </a:p>
          <a:p>
            <a:pPr algn="just"/>
            <a:r>
              <a:rPr lang="cs-CZ" sz="2400" b="1" i="0" dirty="0">
                <a:effectLst/>
                <a:latin typeface="Arial" panose="020B0604020202020204" pitchFamily="34" charset="0"/>
              </a:rPr>
              <a:t>d)</a:t>
            </a:r>
            <a:r>
              <a:rPr lang="cs-CZ" sz="2400" b="0" i="0" dirty="0">
                <a:effectLst/>
                <a:latin typeface="Arial" panose="020B0604020202020204" pitchFamily="34" charset="0"/>
              </a:rPr>
              <a:t> stavba zásobníku hořlavých nebo hoření podporujících plynů s vnitřním objemem větším než 5 m</a:t>
            </a:r>
            <a:r>
              <a:rPr lang="cs-CZ" sz="2400" b="0" i="0" baseline="30000" dirty="0">
                <a:effectLst/>
                <a:latin typeface="Arial" panose="020B0604020202020204" pitchFamily="34" charset="0"/>
              </a:rPr>
              <a:t>3</a:t>
            </a:r>
            <a:r>
              <a:rPr lang="cs-CZ" sz="2400" b="0" i="0" dirty="0">
                <a:effectLst/>
                <a:latin typeface="Arial" panose="020B0604020202020204" pitchFamily="34" charset="0"/>
              </a:rPr>
              <a:t>,</a:t>
            </a:r>
          </a:p>
          <a:p>
            <a:pPr algn="just"/>
            <a:r>
              <a:rPr lang="cs-CZ" sz="2400" b="1" i="0" dirty="0">
                <a:effectLst/>
                <a:latin typeface="Arial" panose="020B0604020202020204" pitchFamily="34" charset="0"/>
              </a:rPr>
              <a:t>e)</a:t>
            </a:r>
            <a:r>
              <a:rPr lang="cs-CZ" sz="2400" b="0" i="0" dirty="0">
                <a:effectLst/>
                <a:latin typeface="Arial" panose="020B0604020202020204" pitchFamily="34" charset="0"/>
              </a:rPr>
              <a:t> stavba, ve které se skladují pyrotechnické výrobky, s výjimkou skladování v prodejních místnostech a příručních skladech</a:t>
            </a:r>
            <a:r>
              <a:rPr lang="cs-CZ" sz="2400" b="1" i="0" u="none" strike="noStrike" baseline="30000" dirty="0">
                <a:solidFill>
                  <a:srgbClr val="9454C3"/>
                </a:solidFill>
                <a:effectLst/>
                <a:latin typeface="Arial" panose="020B0604020202020204" pitchFamily="34" charset="0"/>
                <a:hlinkClick r:id="rId3">
                  <a:extLst>
                    <a:ext uri="{A12FA001-AC4F-418D-AE19-62706E023703}">
                      <ahyp:hlinkClr xmlns:ahyp="http://schemas.microsoft.com/office/drawing/2018/hyperlinkcolor" val="tx"/>
                    </a:ext>
                  </a:extLst>
                </a:hlinkClick>
              </a:rPr>
              <a:t>3</a:t>
            </a:r>
            <a:r>
              <a:rPr lang="cs-CZ" sz="2400" b="1"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cs-CZ" sz="2400" b="0" i="0" dirty="0">
                <a:effectLst/>
                <a:latin typeface="Arial" panose="020B0604020202020204" pitchFamily="34" charset="0"/>
              </a:rPr>
              <a:t>,</a:t>
            </a:r>
          </a:p>
          <a:p>
            <a:pPr algn="just"/>
            <a:r>
              <a:rPr lang="cs-CZ" sz="2400" b="1" i="0" dirty="0">
                <a:effectLst/>
                <a:latin typeface="Arial" panose="020B0604020202020204" pitchFamily="34" charset="0"/>
              </a:rPr>
              <a:t>f)</a:t>
            </a:r>
            <a:r>
              <a:rPr lang="cs-CZ" sz="2400" b="0" i="0" dirty="0">
                <a:effectLst/>
                <a:latin typeface="Arial" panose="020B0604020202020204" pitchFamily="34" charset="0"/>
              </a:rPr>
              <a:t> stavba, ve které se může oprávněně vyskytovat látka s akutní toxicitou kategorie 1 o celkovém množství větším než 100 kg, látka s akutní toxicitou kategorie 2 o celkovém množství větším než 1000 kg nebo látka s akutní toxicitou kategorie 3 o celkovém množství větším než 1000 kg v případě inhalační cesty expozice</a:t>
            </a:r>
            <a:r>
              <a:rPr lang="cs-CZ" sz="2400" b="1" i="0" u="none" strike="noStrike" baseline="30000" dirty="0">
                <a:effectLst/>
                <a:latin typeface="Arial" panose="020B0604020202020204" pitchFamily="34" charset="0"/>
                <a:hlinkClick r:id="rId4">
                  <a:extLst>
                    <a:ext uri="{A12FA001-AC4F-418D-AE19-62706E023703}">
                      <ahyp:hlinkClr xmlns:ahyp="http://schemas.microsoft.com/office/drawing/2018/hyperlinkcolor" val="tx"/>
                    </a:ext>
                  </a:extLst>
                </a:hlinkClick>
              </a:rPr>
              <a:t>4</a:t>
            </a:r>
            <a:r>
              <a:rPr lang="cs-CZ" sz="2400" b="1"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a:t>
            </a:r>
            <a:r>
              <a:rPr lang="cs-CZ" sz="2400" b="0" i="0" dirty="0">
                <a:effectLst/>
                <a:latin typeface="Arial" panose="020B0604020202020204" pitchFamily="34" charset="0"/>
              </a:rPr>
              <a:t>, nebo</a:t>
            </a:r>
          </a:p>
          <a:p>
            <a:pPr algn="just"/>
            <a:r>
              <a:rPr lang="cs-CZ" sz="2400" b="1" i="0" dirty="0">
                <a:effectLst/>
                <a:latin typeface="Arial" panose="020B0604020202020204" pitchFamily="34" charset="0"/>
              </a:rPr>
              <a:t>g)</a:t>
            </a:r>
            <a:r>
              <a:rPr lang="cs-CZ" sz="2400" b="0" i="0" dirty="0">
                <a:effectLst/>
                <a:latin typeface="Arial" panose="020B0604020202020204" pitchFamily="34" charset="0"/>
              </a:rPr>
              <a:t> stavba, ve které se nachází stálý úkryt.</a:t>
            </a:r>
          </a:p>
          <a:p>
            <a:endParaRPr lang="cs-CZ" dirty="0"/>
          </a:p>
        </p:txBody>
      </p:sp>
    </p:spTree>
    <p:extLst>
      <p:ext uri="{BB962C8B-B14F-4D97-AF65-F5344CB8AC3E}">
        <p14:creationId xmlns:p14="http://schemas.microsoft.com/office/powerpoint/2010/main" val="121751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CE05184-1E8F-2598-5830-EB0A9507F253}"/>
              </a:ext>
            </a:extLst>
          </p:cNvPr>
          <p:cNvSpPr txBox="1"/>
          <p:nvPr/>
        </p:nvSpPr>
        <p:spPr>
          <a:xfrm>
            <a:off x="611560" y="1124744"/>
            <a:ext cx="7488832" cy="1384995"/>
          </a:xfrm>
          <a:prstGeom prst="rect">
            <a:avLst/>
          </a:prstGeom>
          <a:noFill/>
        </p:spPr>
        <p:txBody>
          <a:bodyPr wrap="square" rtlCol="0">
            <a:spAutoFit/>
          </a:bodyPr>
          <a:lstStyle/>
          <a:p>
            <a:r>
              <a:rPr lang="cs-CZ" sz="2800" b="1" i="0" dirty="0">
                <a:solidFill>
                  <a:srgbClr val="FF0000"/>
                </a:solidFill>
                <a:effectLst/>
                <a:latin typeface="Arial" panose="020B0604020202020204" pitchFamily="34" charset="0"/>
              </a:rPr>
              <a:t>Stavbou kategorie II </a:t>
            </a:r>
          </a:p>
          <a:p>
            <a:r>
              <a:rPr lang="cs-CZ" sz="2800" b="0" i="0" dirty="0">
                <a:effectLst/>
                <a:latin typeface="Arial" panose="020B0604020202020204" pitchFamily="34" charset="0"/>
              </a:rPr>
              <a:t>je stavba, kterou nelze zařadit do jiné kategorie podle § 6, 7 nebo 9.</a:t>
            </a:r>
            <a:endParaRPr lang="cs-CZ" sz="2800" dirty="0"/>
          </a:p>
        </p:txBody>
      </p:sp>
    </p:spTree>
    <p:extLst>
      <p:ext uri="{BB962C8B-B14F-4D97-AF65-F5344CB8AC3E}">
        <p14:creationId xmlns:p14="http://schemas.microsoft.com/office/powerpoint/2010/main" val="59028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7EC246C-1864-0394-8B56-417C89A2F556}"/>
              </a:ext>
            </a:extLst>
          </p:cNvPr>
          <p:cNvSpPr txBox="1"/>
          <p:nvPr/>
        </p:nvSpPr>
        <p:spPr>
          <a:xfrm>
            <a:off x="0" y="0"/>
            <a:ext cx="9144000" cy="800219"/>
          </a:xfrm>
          <a:prstGeom prst="rect">
            <a:avLst/>
          </a:prstGeom>
          <a:noFill/>
        </p:spPr>
        <p:txBody>
          <a:bodyPr wrap="square" rtlCol="0">
            <a:spAutoFit/>
          </a:bodyPr>
          <a:lstStyle/>
          <a:p>
            <a:endParaRPr lang="cs-CZ" sz="2800" i="0" dirty="0">
              <a:effectLst/>
              <a:latin typeface="Arial" panose="020B0604020202020204" pitchFamily="34" charset="0"/>
            </a:endParaRPr>
          </a:p>
          <a:p>
            <a:endParaRPr lang="cs-CZ" dirty="0"/>
          </a:p>
        </p:txBody>
      </p:sp>
      <p:sp>
        <p:nvSpPr>
          <p:cNvPr id="3" name="TextovéPole 2">
            <a:extLst>
              <a:ext uri="{FF2B5EF4-FFF2-40B4-BE49-F238E27FC236}">
                <a16:creationId xmlns:a16="http://schemas.microsoft.com/office/drawing/2014/main" id="{D371B01E-473E-F868-B176-45DAFAB5BA8D}"/>
              </a:ext>
            </a:extLst>
          </p:cNvPr>
          <p:cNvSpPr txBox="1"/>
          <p:nvPr/>
        </p:nvSpPr>
        <p:spPr>
          <a:xfrm>
            <a:off x="0" y="44624"/>
            <a:ext cx="8892480" cy="6832640"/>
          </a:xfrm>
          <a:prstGeom prst="rect">
            <a:avLst/>
          </a:prstGeom>
          <a:noFill/>
        </p:spPr>
        <p:txBody>
          <a:bodyPr wrap="square" rtlCol="0">
            <a:spAutoFit/>
          </a:bodyPr>
          <a:lstStyle/>
          <a:p>
            <a:pPr algn="just"/>
            <a:r>
              <a:rPr lang="cs-CZ" sz="2800" b="1" dirty="0">
                <a:solidFill>
                  <a:srgbClr val="FF0000"/>
                </a:solidFill>
                <a:latin typeface="Arial" panose="020B0604020202020204" pitchFamily="34" charset="0"/>
                <a:cs typeface="Arial" panose="020B0604020202020204" pitchFamily="34" charset="0"/>
              </a:rPr>
              <a:t>K</a:t>
            </a:r>
            <a:r>
              <a:rPr lang="cs-CZ" sz="2800" b="1" i="0" dirty="0">
                <a:solidFill>
                  <a:srgbClr val="FF0000"/>
                </a:solidFill>
                <a:effectLst/>
                <a:latin typeface="Arial" panose="020B0604020202020204" pitchFamily="34" charset="0"/>
                <a:cs typeface="Arial" panose="020B0604020202020204" pitchFamily="34" charset="0"/>
              </a:rPr>
              <a:t>ategorii III </a:t>
            </a:r>
            <a:r>
              <a:rPr lang="cs-CZ" sz="2800" b="0" i="0" dirty="0">
                <a:solidFill>
                  <a:srgbClr val="FF0000"/>
                </a:solidFill>
                <a:effectLst/>
                <a:latin typeface="Arial" panose="020B0604020202020204" pitchFamily="34" charset="0"/>
                <a:cs typeface="Arial" panose="020B0604020202020204" pitchFamily="34" charset="0"/>
              </a:rPr>
              <a:t>je</a:t>
            </a:r>
          </a:p>
          <a:p>
            <a:pPr algn="just"/>
            <a:r>
              <a:rPr lang="cs-CZ" sz="2800" b="1" i="0" dirty="0">
                <a:effectLst/>
                <a:latin typeface="Arial" panose="020B0604020202020204" pitchFamily="34" charset="0"/>
              </a:rPr>
              <a:t>a)</a:t>
            </a:r>
            <a:r>
              <a:rPr lang="cs-CZ" sz="2800" b="0" i="0" dirty="0">
                <a:effectLst/>
                <a:latin typeface="Arial" panose="020B0604020202020204" pitchFamily="34" charset="0"/>
              </a:rPr>
              <a:t> budova</a:t>
            </a:r>
          </a:p>
          <a:p>
            <a:pPr algn="just"/>
            <a:r>
              <a:rPr lang="cs-CZ" sz="2800" b="1" i="0" dirty="0">
                <a:effectLst/>
                <a:latin typeface="Arial" panose="020B0604020202020204" pitchFamily="34" charset="0"/>
              </a:rPr>
              <a:t>1.</a:t>
            </a:r>
            <a:r>
              <a:rPr lang="cs-CZ" sz="2800" b="0" i="0" dirty="0">
                <a:effectLst/>
                <a:latin typeface="Arial" panose="020B0604020202020204" pitchFamily="34" charset="0"/>
              </a:rPr>
              <a:t> o výšce stavby větší než 45 m, jedná-li se o stavbu s první až třetí třídou využití,</a:t>
            </a:r>
          </a:p>
          <a:p>
            <a:pPr algn="just"/>
            <a:r>
              <a:rPr lang="cs-CZ" sz="2800" b="1" i="0" dirty="0">
                <a:effectLst/>
                <a:latin typeface="Arial" panose="020B0604020202020204" pitchFamily="34" charset="0"/>
              </a:rPr>
              <a:t>2.</a:t>
            </a:r>
            <a:r>
              <a:rPr lang="cs-CZ" sz="2800" b="0" i="0" dirty="0">
                <a:effectLst/>
                <a:latin typeface="Arial" panose="020B0604020202020204" pitchFamily="34" charset="0"/>
              </a:rPr>
              <a:t> o výšce stavby větší než 22,5 m, jedná-li se o stavbu se čtvrtou nebo pátou třídou využití,</a:t>
            </a:r>
          </a:p>
          <a:p>
            <a:pPr algn="just"/>
            <a:r>
              <a:rPr lang="cs-CZ" sz="2800" b="1" i="0" dirty="0">
                <a:effectLst/>
                <a:latin typeface="Arial" panose="020B0604020202020204" pitchFamily="34" charset="0"/>
              </a:rPr>
              <a:t>3.</a:t>
            </a:r>
            <a:r>
              <a:rPr lang="cs-CZ" sz="2800" b="0" i="0" dirty="0">
                <a:effectLst/>
                <a:latin typeface="Arial" panose="020B0604020202020204" pitchFamily="34" charset="0"/>
              </a:rPr>
              <a:t> o výšce stavby větší než 6 m, jedná-li se o stavbu s pátou třídou využití určenou pro více než 10 osob, jejichž evakuace při požáru je podmíněna asistencí dalších osob,</a:t>
            </a:r>
          </a:p>
          <a:p>
            <a:pPr algn="just"/>
            <a:r>
              <a:rPr lang="cs-CZ" sz="2800" b="1" i="0" dirty="0">
                <a:effectLst/>
                <a:latin typeface="Arial" panose="020B0604020202020204" pitchFamily="34" charset="0"/>
              </a:rPr>
              <a:t>4.</a:t>
            </a:r>
            <a:r>
              <a:rPr lang="cs-CZ" sz="2800" b="0" i="0" dirty="0">
                <a:effectLst/>
                <a:latin typeface="Arial" panose="020B0604020202020204" pitchFamily="34" charset="0"/>
              </a:rPr>
              <a:t> s více než 2 podzemními podlažími,</a:t>
            </a:r>
          </a:p>
          <a:p>
            <a:pPr algn="just"/>
            <a:r>
              <a:rPr lang="cs-CZ" sz="2800" b="1" i="0" dirty="0">
                <a:effectLst/>
                <a:latin typeface="Arial" panose="020B0604020202020204" pitchFamily="34" charset="0"/>
              </a:rPr>
              <a:t>5.</a:t>
            </a:r>
            <a:r>
              <a:rPr lang="cs-CZ" sz="2800" b="0" i="0" dirty="0">
                <a:effectLst/>
                <a:latin typeface="Arial" panose="020B0604020202020204" pitchFamily="34" charset="0"/>
              </a:rPr>
              <a:t> určená pro více než 1000 osob,</a:t>
            </a:r>
          </a:p>
          <a:p>
            <a:pPr algn="just"/>
            <a:r>
              <a:rPr lang="cs-CZ" sz="2800" b="1" i="0" dirty="0">
                <a:effectLst/>
                <a:latin typeface="Arial" panose="020B0604020202020204" pitchFamily="34" charset="0"/>
              </a:rPr>
              <a:t>6.</a:t>
            </a:r>
            <a:r>
              <a:rPr lang="cs-CZ" sz="2800" b="0" i="0" dirty="0">
                <a:effectLst/>
                <a:latin typeface="Arial" panose="020B0604020202020204" pitchFamily="34" charset="0"/>
              </a:rPr>
              <a:t> určená pro více než 100 osob, jejichž evakuace při požáru je podmíněna asistencí dalších osob, nebo</a:t>
            </a:r>
          </a:p>
          <a:p>
            <a:pPr algn="just"/>
            <a:r>
              <a:rPr lang="cs-CZ" sz="2800" b="1" i="0" dirty="0">
                <a:effectLst/>
                <a:latin typeface="Arial" panose="020B0604020202020204" pitchFamily="34" charset="0"/>
              </a:rPr>
              <a:t>7.</a:t>
            </a:r>
            <a:r>
              <a:rPr lang="cs-CZ" sz="2800" b="0" i="0" dirty="0">
                <a:effectLst/>
                <a:latin typeface="Arial" panose="020B0604020202020204" pitchFamily="34" charset="0"/>
              </a:rPr>
              <a:t> určená pro ubytování více než 100 osob,</a:t>
            </a:r>
          </a:p>
          <a:p>
            <a:endParaRPr lang="cs-CZ" dirty="0"/>
          </a:p>
        </p:txBody>
      </p:sp>
    </p:spTree>
    <p:extLst>
      <p:ext uri="{BB962C8B-B14F-4D97-AF65-F5344CB8AC3E}">
        <p14:creationId xmlns:p14="http://schemas.microsoft.com/office/powerpoint/2010/main" val="3121078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696316A-E8C3-EA99-41B1-6D8436147C26}"/>
              </a:ext>
            </a:extLst>
          </p:cNvPr>
          <p:cNvSpPr txBox="1"/>
          <p:nvPr/>
        </p:nvSpPr>
        <p:spPr>
          <a:xfrm>
            <a:off x="323528" y="476672"/>
            <a:ext cx="8496944" cy="4247317"/>
          </a:xfrm>
          <a:prstGeom prst="rect">
            <a:avLst/>
          </a:prstGeom>
          <a:noFill/>
        </p:spPr>
        <p:txBody>
          <a:bodyPr wrap="square" rtlCol="0">
            <a:spAutoFit/>
          </a:bodyPr>
          <a:lstStyle/>
          <a:p>
            <a:pPr algn="just"/>
            <a:r>
              <a:rPr lang="cs-CZ" sz="2800" b="1" i="0" dirty="0">
                <a:effectLst/>
                <a:latin typeface="Arial" panose="020B0604020202020204" pitchFamily="34" charset="0"/>
              </a:rPr>
              <a:t>b)</a:t>
            </a:r>
            <a:r>
              <a:rPr lang="cs-CZ" sz="2800" b="0" i="0" dirty="0">
                <a:effectLst/>
                <a:latin typeface="Arial" panose="020B0604020202020204" pitchFamily="34" charset="0"/>
              </a:rPr>
              <a:t> stavba velkoobjemové skladovací nádrže pro hořlavé kapaliny v množství větším než 5000 m</a:t>
            </a:r>
            <a:r>
              <a:rPr lang="cs-CZ" sz="2800" b="0" i="0" baseline="30000" dirty="0">
                <a:effectLst/>
                <a:latin typeface="Arial" panose="020B0604020202020204" pitchFamily="34" charset="0"/>
              </a:rPr>
              <a:t>3</a:t>
            </a:r>
            <a:r>
              <a:rPr lang="cs-CZ" sz="2800" b="0" i="0" dirty="0">
                <a:effectLst/>
                <a:latin typeface="Arial" panose="020B0604020202020204" pitchFamily="34" charset="0"/>
              </a:rPr>
              <a:t>,</a:t>
            </a:r>
          </a:p>
          <a:p>
            <a:pPr algn="just"/>
            <a:r>
              <a:rPr lang="cs-CZ" sz="2800" b="1" i="0" dirty="0">
                <a:effectLst/>
                <a:latin typeface="Arial" panose="020B0604020202020204" pitchFamily="34" charset="0"/>
              </a:rPr>
              <a:t>c)</a:t>
            </a:r>
            <a:r>
              <a:rPr lang="cs-CZ" sz="2800" b="0" i="0" dirty="0">
                <a:effectLst/>
                <a:latin typeface="Arial" panose="020B0604020202020204" pitchFamily="34" charset="0"/>
              </a:rPr>
              <a:t> stavba silničního nebo železničního tunelu delšího než 1000 m,</a:t>
            </a:r>
          </a:p>
          <a:p>
            <a:pPr algn="just"/>
            <a:r>
              <a:rPr lang="cs-CZ" sz="2800" b="1" i="0" dirty="0">
                <a:effectLst/>
                <a:latin typeface="Arial" panose="020B0604020202020204" pitchFamily="34" charset="0"/>
              </a:rPr>
              <a:t>d)</a:t>
            </a:r>
            <a:r>
              <a:rPr lang="cs-CZ" sz="2800" b="0" i="0" dirty="0">
                <a:effectLst/>
                <a:latin typeface="Arial" panose="020B0604020202020204" pitchFamily="34" charset="0"/>
              </a:rPr>
              <a:t> stavba tunelu metra a stanic metra,</a:t>
            </a:r>
          </a:p>
          <a:p>
            <a:pPr algn="just"/>
            <a:r>
              <a:rPr lang="cs-CZ" sz="2800" b="1" i="0" dirty="0">
                <a:effectLst/>
                <a:latin typeface="Arial" panose="020B0604020202020204" pitchFamily="34" charset="0"/>
              </a:rPr>
              <a:t>e)</a:t>
            </a:r>
            <a:r>
              <a:rPr lang="cs-CZ" sz="2800" b="0" i="0" dirty="0">
                <a:effectLst/>
                <a:latin typeface="Arial" panose="020B0604020202020204" pitchFamily="34" charset="0"/>
              </a:rPr>
              <a:t> stavba určená ke skladování střeliva</a:t>
            </a:r>
            <a:r>
              <a:rPr lang="cs-CZ" sz="2800" b="1" i="0" u="none" strike="noStrike" baseline="30000" dirty="0">
                <a:effectLst/>
                <a:latin typeface="Arial" panose="020B0604020202020204" pitchFamily="34" charset="0"/>
                <a:hlinkClick r:id="rId2">
                  <a:extLst>
                    <a:ext uri="{A12FA001-AC4F-418D-AE19-62706E023703}">
                      <ahyp:hlinkClr xmlns:ahyp="http://schemas.microsoft.com/office/drawing/2018/hyperlinkcolor" val="tx"/>
                    </a:ext>
                  </a:extLst>
                </a:hlinkClick>
              </a:rPr>
              <a:t>5</a:t>
            </a:r>
            <a:r>
              <a:rPr lang="cs-CZ" sz="2800" b="1"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lang="cs-CZ" sz="2800" b="0" i="0" dirty="0">
                <a:effectLst/>
                <a:latin typeface="Arial" panose="020B0604020202020204" pitchFamily="34" charset="0"/>
              </a:rPr>
              <a:t> v množství větším než 200000 kusů nebo munice</a:t>
            </a:r>
            <a:r>
              <a:rPr lang="cs-CZ" sz="2800" b="1" i="0" u="none" strike="noStrike" baseline="30000" dirty="0">
                <a:effectLst/>
                <a:latin typeface="Arial" panose="020B0604020202020204" pitchFamily="34" charset="0"/>
                <a:hlinkClick r:id="rId3">
                  <a:extLst>
                    <a:ext uri="{A12FA001-AC4F-418D-AE19-62706E023703}">
                      <ahyp:hlinkClr xmlns:ahyp="http://schemas.microsoft.com/office/drawing/2018/hyperlinkcolor" val="tx"/>
                    </a:ext>
                  </a:extLst>
                </a:hlinkClick>
              </a:rPr>
              <a:t>6</a:t>
            </a:r>
            <a:r>
              <a:rPr lang="cs-CZ" sz="2800" b="1"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cs-CZ" sz="2800" b="0" i="0" dirty="0">
                <a:effectLst/>
                <a:latin typeface="Arial" panose="020B0604020202020204" pitchFamily="34" charset="0"/>
              </a:rPr>
              <a:t>, včetně komponentů, nebo</a:t>
            </a:r>
          </a:p>
          <a:p>
            <a:pPr algn="just"/>
            <a:r>
              <a:rPr lang="cs-CZ" sz="2800" b="1" i="0" dirty="0">
                <a:effectLst/>
                <a:latin typeface="Arial" panose="020B0604020202020204" pitchFamily="34" charset="0"/>
              </a:rPr>
              <a:t>f)</a:t>
            </a:r>
            <a:r>
              <a:rPr lang="cs-CZ" sz="2800" b="0" i="0" dirty="0">
                <a:effectLst/>
                <a:latin typeface="Arial" panose="020B0604020202020204" pitchFamily="34" charset="0"/>
              </a:rPr>
              <a:t> stavba určená k nakládání s výbušninami</a:t>
            </a:r>
            <a:r>
              <a:rPr lang="cs-CZ" sz="2800" b="1" i="0" u="none" strike="noStrike" baseline="30000" dirty="0">
                <a:effectLst/>
                <a:latin typeface="Arial" panose="020B0604020202020204" pitchFamily="34" charset="0"/>
                <a:hlinkClick r:id="rId4">
                  <a:extLst>
                    <a:ext uri="{A12FA001-AC4F-418D-AE19-62706E023703}">
                      <ahyp:hlinkClr xmlns:ahyp="http://schemas.microsoft.com/office/drawing/2018/hyperlinkcolor" val="tx"/>
                    </a:ext>
                  </a:extLst>
                </a:hlinkClick>
              </a:rPr>
              <a:t>7</a:t>
            </a:r>
            <a:r>
              <a:rPr lang="cs-CZ" sz="2800" b="1" i="0" u="none"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a:t>
            </a:r>
            <a:r>
              <a:rPr lang="cs-CZ" sz="2800" b="0" i="0" dirty="0">
                <a:effectLst/>
                <a:latin typeface="Arial" panose="020B0604020202020204" pitchFamily="34" charset="0"/>
              </a:rPr>
              <a:t>.</a:t>
            </a:r>
          </a:p>
          <a:p>
            <a:endParaRPr lang="cs-CZ" dirty="0"/>
          </a:p>
        </p:txBody>
      </p:sp>
    </p:spTree>
    <p:extLst>
      <p:ext uri="{BB962C8B-B14F-4D97-AF65-F5344CB8AC3E}">
        <p14:creationId xmlns:p14="http://schemas.microsoft.com/office/powerpoint/2010/main" val="4160041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938715D-7056-4D20-F50B-2E2447131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860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2DB2605-442A-5958-F89E-ED2836A48939}"/>
              </a:ext>
            </a:extLst>
          </p:cNvPr>
          <p:cNvSpPr txBox="1"/>
          <p:nvPr/>
        </p:nvSpPr>
        <p:spPr>
          <a:xfrm>
            <a:off x="0" y="0"/>
            <a:ext cx="9144000" cy="7109639"/>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8</a:t>
            </a:r>
          </a:p>
          <a:p>
            <a:endParaRPr lang="cs-CZ" dirty="0"/>
          </a:p>
          <a:p>
            <a:pPr algn="just"/>
            <a:r>
              <a:rPr lang="cs-CZ" dirty="0"/>
              <a:t> </a:t>
            </a:r>
            <a:r>
              <a:rPr lang="cs-CZ" sz="2800" dirty="0">
                <a:latin typeface="Arial" panose="020B0604020202020204" pitchFamily="34" charset="0"/>
                <a:cs typeface="Arial" panose="020B0604020202020204" pitchFamily="34" charset="0"/>
              </a:rPr>
              <a:t>(1) Zařízení sociálních služeb, které poskytuje služby sociální péče formou pobytových služeb podle zákona o sociálních službách, musí být v části stavby, v níž je služba poskytována, vybaveno </a:t>
            </a:r>
          </a:p>
          <a:p>
            <a:pPr marL="342900" indent="-342900" algn="just">
              <a:buAutoNum type="alphaLcParenR"/>
            </a:pPr>
            <a:r>
              <a:rPr lang="cs-CZ" sz="2800" dirty="0">
                <a:latin typeface="Arial" panose="020B0604020202020204" pitchFamily="34" charset="0"/>
                <a:cs typeface="Arial" panose="020B0604020202020204" pitchFamily="34" charset="0"/>
              </a:rPr>
              <a:t>elektrickou požární signalizací, je-li ubytovací kapacita tohoto zařízení nad 50 osob, </a:t>
            </a:r>
          </a:p>
          <a:p>
            <a:pPr marL="342900" indent="-342900" algn="just">
              <a:buAutoNum type="alphaLcParenR"/>
            </a:pPr>
            <a:r>
              <a:rPr lang="cs-CZ" sz="2800" dirty="0">
                <a:latin typeface="Arial" panose="020B0604020202020204" pitchFamily="34" charset="0"/>
                <a:cs typeface="Arial" panose="020B0604020202020204" pitchFamily="34" charset="0"/>
              </a:rPr>
              <a:t>zařízením autonomní detekce a signalizace, je-li ubytovací kapacita tohoto zařízení 50 osob nebo nižší, pokud není vybaveno podle písmene a). </a:t>
            </a:r>
          </a:p>
          <a:p>
            <a:pPr algn="just"/>
            <a:r>
              <a:rPr lang="cs-CZ" sz="2800" dirty="0">
                <a:latin typeface="Arial" panose="020B0604020202020204" pitchFamily="34" charset="0"/>
                <a:cs typeface="Arial" panose="020B0604020202020204" pitchFamily="34" charset="0"/>
              </a:rPr>
              <a:t>(2) Pokud je ve stavbě provozováno více zařízení sociálních služeb, které poskytují služby sociální péče formou pobytových služeb podle zákona o sociálních službách, a součet ubytovací kapacity těchto zařízení je nad 50 osob, postupuje se podle odstavce 1 písm. a). </a:t>
            </a:r>
          </a:p>
          <a:p>
            <a:endParaRPr lang="cs-CZ" dirty="0"/>
          </a:p>
        </p:txBody>
      </p:sp>
    </p:spTree>
    <p:extLst>
      <p:ext uri="{BB962C8B-B14F-4D97-AF65-F5344CB8AC3E}">
        <p14:creationId xmlns:p14="http://schemas.microsoft.com/office/powerpoint/2010/main" val="387418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3E7B6DC-2293-FB23-6378-EF06014B7F97}"/>
              </a:ext>
            </a:extLst>
          </p:cNvPr>
          <p:cNvSpPr txBox="1"/>
          <p:nvPr/>
        </p:nvSpPr>
        <p:spPr>
          <a:xfrm>
            <a:off x="0" y="0"/>
            <a:ext cx="9144000" cy="5109091"/>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8</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(3) Na žádost provozovatele elektrické požární signalizace v části stavby, kde je poskytována sociální služba podle odstavce 1, hasičský záchranný sbor kraje připojí elektrickou požární signalizaci podle odstavce 1 písm. a) prostřednictvím zařízení dálkového přenosu na pult centralizované ochrany umístěný na krajském operačním a informačním středisku hasičského záchranného sboru kraje, po splnění podmínek pro toto připojení. </a:t>
            </a:r>
          </a:p>
          <a:p>
            <a:endParaRPr lang="cs-CZ" dirty="0"/>
          </a:p>
        </p:txBody>
      </p:sp>
    </p:spTree>
    <p:extLst>
      <p:ext uri="{BB962C8B-B14F-4D97-AF65-F5344CB8AC3E}">
        <p14:creationId xmlns:p14="http://schemas.microsoft.com/office/powerpoint/2010/main" val="421967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17516E-1F20-3A12-FCB2-D447BBCF8AF2}"/>
              </a:ext>
            </a:extLst>
          </p:cNvPr>
          <p:cNvSpPr txBox="1"/>
          <p:nvPr/>
        </p:nvSpPr>
        <p:spPr>
          <a:xfrm>
            <a:off x="107504" y="1"/>
            <a:ext cx="9036496" cy="7298280"/>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8</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(4) Hasičský záchranný sbor kraje žádost podle odstavce 3 posoudí a písemně žadateli sdělí, za jakých podmínek lze připojení realizovat. </a:t>
            </a:r>
          </a:p>
          <a:p>
            <a:pPr algn="just"/>
            <a:r>
              <a:rPr lang="cs-CZ" sz="2800" dirty="0">
                <a:latin typeface="Arial" panose="020B0604020202020204" pitchFamily="34" charset="0"/>
                <a:cs typeface="Arial" panose="020B0604020202020204" pitchFamily="34" charset="0"/>
              </a:rPr>
              <a:t>Smlouva o připojení elektrické požární signalizace na pult centralizované ochrany obsahuje zejména označení smluvních stran a podmínky připojení elektrické požární signalizace na pult centralizované ochrany. Jednorázová úhrada za připojení a měsíční cena za připojení elektrické požární signalizace na pult centralizované ochrany se nevyžaduje. </a:t>
            </a:r>
          </a:p>
          <a:p>
            <a:endParaRPr lang="cs-CZ" dirty="0"/>
          </a:p>
          <a:p>
            <a:r>
              <a:rPr lang="cs-CZ" sz="2800" dirty="0">
                <a:solidFill>
                  <a:srgbClr val="FF0000"/>
                </a:solidFill>
                <a:latin typeface="Arial" panose="020B0604020202020204" pitchFamily="34" charset="0"/>
                <a:cs typeface="Arial" panose="020B0604020202020204" pitchFamily="34" charset="0"/>
              </a:rPr>
              <a:t>Pozor:</a:t>
            </a:r>
          </a:p>
          <a:p>
            <a:pPr marL="285750" indent="-285750">
              <a:buFontTx/>
              <a:buChar char="-"/>
            </a:pPr>
            <a:r>
              <a:rPr lang="cs-CZ" sz="2800" dirty="0">
                <a:solidFill>
                  <a:srgbClr val="FF0000"/>
                </a:solidFill>
                <a:latin typeface="Arial" panose="020B0604020202020204" pitchFamily="34" charset="0"/>
                <a:cs typeface="Arial" panose="020B0604020202020204" pitchFamily="34" charset="0"/>
              </a:rPr>
              <a:t>platí se za plané poplachy</a:t>
            </a:r>
          </a:p>
          <a:p>
            <a:pPr marL="285750" indent="-285750">
              <a:buFontTx/>
              <a:buChar char="-"/>
            </a:pPr>
            <a:r>
              <a:rPr lang="cs-CZ" sz="2800" dirty="0">
                <a:solidFill>
                  <a:srgbClr val="FF0000"/>
                </a:solidFill>
                <a:latin typeface="Arial" panose="020B0604020202020204" pitchFamily="34" charset="0"/>
                <a:cs typeface="Arial" panose="020B0604020202020204" pitchFamily="34" charset="0"/>
              </a:rPr>
              <a:t>správci přenosové cesty</a:t>
            </a:r>
          </a:p>
          <a:p>
            <a:endParaRPr lang="cs-CZ" dirty="0"/>
          </a:p>
        </p:txBody>
      </p:sp>
    </p:spTree>
    <p:extLst>
      <p:ext uri="{BB962C8B-B14F-4D97-AF65-F5344CB8AC3E}">
        <p14:creationId xmlns:p14="http://schemas.microsoft.com/office/powerpoint/2010/main" val="20554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8550E86-275F-C5E8-C38F-DF10EF008DF0}"/>
              </a:ext>
            </a:extLst>
          </p:cNvPr>
          <p:cNvSpPr txBox="1"/>
          <p:nvPr/>
        </p:nvSpPr>
        <p:spPr>
          <a:xfrm>
            <a:off x="35496" y="0"/>
            <a:ext cx="9001000" cy="4401205"/>
          </a:xfrm>
          <a:prstGeom prst="rect">
            <a:avLst/>
          </a:prstGeom>
          <a:noFill/>
        </p:spPr>
        <p:txBody>
          <a:bodyPr wrap="square" rtlCol="0">
            <a:spAutoFit/>
          </a:bodyPr>
          <a:lstStyle/>
          <a:p>
            <a:pPr algn="ctr"/>
            <a:endParaRPr lang="cs-CZ" sz="2800" b="1" dirty="0">
              <a:latin typeface="Arial" panose="020B0604020202020204" pitchFamily="34" charset="0"/>
              <a:cs typeface="Arial" panose="020B0604020202020204" pitchFamily="34" charset="0"/>
            </a:endParaRPr>
          </a:p>
          <a:p>
            <a:pPr algn="ctr"/>
            <a:r>
              <a:rPr lang="cs-CZ" sz="2800" b="1" dirty="0">
                <a:latin typeface="Arial" panose="020B0604020202020204" pitchFamily="34" charset="0"/>
                <a:cs typeface="Arial" panose="020B0604020202020204" pitchFamily="34" charset="0"/>
              </a:rPr>
              <a:t>§ 9 </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(1) Nemovitou národní kulturní památku, která je vybavená elektrickou požární signalizací, lze na žádost provozovatele elektrické požární signalizace připojit prostřednictvím zařízení dálkového přenosu na pult centralizované ochrany umístěný na krajském operačním a informačním středisku hasičského záchranného sboru kraje. </a:t>
            </a:r>
          </a:p>
        </p:txBody>
      </p:sp>
    </p:spTree>
    <p:extLst>
      <p:ext uri="{BB962C8B-B14F-4D97-AF65-F5344CB8AC3E}">
        <p14:creationId xmlns:p14="http://schemas.microsoft.com/office/powerpoint/2010/main" val="49797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3CEB1A3-08B6-55CB-2D27-F7BBD88941D3}"/>
              </a:ext>
            </a:extLst>
          </p:cNvPr>
          <p:cNvSpPr txBox="1"/>
          <p:nvPr/>
        </p:nvSpPr>
        <p:spPr>
          <a:xfrm>
            <a:off x="251520" y="116632"/>
            <a:ext cx="8856984" cy="6986528"/>
          </a:xfrm>
          <a:prstGeom prst="rect">
            <a:avLst/>
          </a:prstGeom>
          <a:noFill/>
        </p:spPr>
        <p:txBody>
          <a:bodyPr wrap="square">
            <a:spAutoFit/>
          </a:bodyPr>
          <a:lstStyle/>
          <a:p>
            <a:pPr algn="ctr"/>
            <a:r>
              <a:rPr lang="cs-CZ" sz="2800" b="1" dirty="0">
                <a:latin typeface="Arial" panose="020B0604020202020204" pitchFamily="34" charset="0"/>
                <a:cs typeface="Arial" panose="020B0604020202020204" pitchFamily="34" charset="0"/>
              </a:rPr>
              <a:t>§ 9</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(2) Hasičský záchranný sbor kraje žádost posoudí a písemně žadateli sdělí, za jakých podmínek lze připojení realizovat. Smlouva o připojení elektrické požární signalizace na pult centralizované ochrany obsahuje zejména označení smluvních stran a podmínky připojení elektrické požární signalizace na pult centralizované ochrany. Jednorázová úhrada za připojení a měsíční cena za připojení elektrické požární signalizace na pult centralizované ochrany se nevyžaduje.</a:t>
            </a:r>
          </a:p>
          <a:p>
            <a:r>
              <a:rPr lang="cs-CZ" sz="2800" dirty="0">
                <a:solidFill>
                  <a:srgbClr val="FF0000"/>
                </a:solidFill>
                <a:latin typeface="Arial" panose="020B0604020202020204" pitchFamily="34" charset="0"/>
                <a:cs typeface="Arial" panose="020B0604020202020204" pitchFamily="34" charset="0"/>
              </a:rPr>
              <a:t>Pozor:</a:t>
            </a:r>
          </a:p>
          <a:p>
            <a:pPr marL="285750" indent="-285750">
              <a:buFontTx/>
              <a:buChar char="-"/>
            </a:pPr>
            <a:r>
              <a:rPr lang="cs-CZ" sz="2800" dirty="0">
                <a:solidFill>
                  <a:srgbClr val="FF0000"/>
                </a:solidFill>
                <a:latin typeface="Arial" panose="020B0604020202020204" pitchFamily="34" charset="0"/>
                <a:cs typeface="Arial" panose="020B0604020202020204" pitchFamily="34" charset="0"/>
              </a:rPr>
              <a:t>platí se za plané poplachy</a:t>
            </a:r>
          </a:p>
          <a:p>
            <a:pPr marL="285750" indent="-285750">
              <a:buFontTx/>
              <a:buChar char="-"/>
            </a:pPr>
            <a:r>
              <a:rPr lang="cs-CZ" sz="2800" dirty="0">
                <a:solidFill>
                  <a:srgbClr val="FF0000"/>
                </a:solidFill>
                <a:latin typeface="Arial" panose="020B0604020202020204" pitchFamily="34" charset="0"/>
                <a:cs typeface="Arial" panose="020B0604020202020204" pitchFamily="34" charset="0"/>
              </a:rPr>
              <a:t>správci přenosové cesty</a:t>
            </a:r>
          </a:p>
          <a:p>
            <a:pPr algn="just"/>
            <a:endParaRPr 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9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D67A4A9-F930-B1E6-8372-A763597B2742}"/>
              </a:ext>
            </a:extLst>
          </p:cNvPr>
          <p:cNvSpPr txBox="1"/>
          <p:nvPr/>
        </p:nvSpPr>
        <p:spPr>
          <a:xfrm>
            <a:off x="179512" y="188640"/>
            <a:ext cx="8784976" cy="4401205"/>
          </a:xfrm>
          <a:prstGeom prst="rect">
            <a:avLst/>
          </a:prstGeom>
          <a:noFill/>
        </p:spPr>
        <p:txBody>
          <a:bodyPr wrap="square" rtlCol="0">
            <a:spAutoFit/>
          </a:bodyPr>
          <a:lstStyle/>
          <a:p>
            <a:pPr algn="ctr"/>
            <a:r>
              <a:rPr lang="cs-CZ" sz="2800" b="1" dirty="0">
                <a:latin typeface="Arial" panose="020B0604020202020204" pitchFamily="34" charset="0"/>
                <a:cs typeface="Arial" panose="020B0604020202020204" pitchFamily="34" charset="0"/>
              </a:rPr>
              <a:t>§ 9</a:t>
            </a:r>
          </a:p>
          <a:p>
            <a:pPr algn="ctr"/>
            <a:endParaRPr lang="cs-CZ" sz="2800" b="1" dirty="0">
              <a:latin typeface="Arial" panose="020B0604020202020204" pitchFamily="34" charset="0"/>
              <a:cs typeface="Arial" panose="020B0604020202020204" pitchFamily="34" charset="0"/>
            </a:endParaRPr>
          </a:p>
          <a:p>
            <a:pPr algn="just"/>
            <a:r>
              <a:rPr lang="cs-CZ" sz="2800" dirty="0">
                <a:latin typeface="Arial" panose="020B0604020202020204" pitchFamily="34" charset="0"/>
                <a:cs typeface="Arial" panose="020B0604020202020204" pitchFamily="34" charset="0"/>
              </a:rPr>
              <a:t>(3) Nemovitou kulturní památku uvedenou v dohodě uzavřené mezi Generálním ředitelstvím Hasičského záchranného sboru České republiky (dále jen „generální ředitelství“) a Ministerstvem kultury, lze připojit na pult centralizované ochrany umístěný na krajském operačním a informačním středisku hasičského záchranného sboru kraje za obdobných podmínek, jako nemovitou národní kulturní památku.“.</a:t>
            </a:r>
          </a:p>
        </p:txBody>
      </p:sp>
    </p:spTree>
    <p:extLst>
      <p:ext uri="{BB962C8B-B14F-4D97-AF65-F5344CB8AC3E}">
        <p14:creationId xmlns:p14="http://schemas.microsoft.com/office/powerpoint/2010/main" val="3676534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Živly">
  <a:themeElements>
    <a:clrScheme name="Živly">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Živly">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Živly">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510</TotalTime>
  <Words>2909</Words>
  <Application>Microsoft Office PowerPoint</Application>
  <PresentationFormat>Předvádění na obrazovce (4:3)</PresentationFormat>
  <Paragraphs>185</Paragraphs>
  <Slides>35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Calibri</vt:lpstr>
      <vt:lpstr>Palatino Linotype</vt:lpstr>
      <vt:lpstr>Wingdings</vt:lpstr>
      <vt:lpstr>Živly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Bogapovová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Květa Bogapovová</dc:creator>
  <cp:lastModifiedBy>Start_guest</cp:lastModifiedBy>
  <cp:revision>20</cp:revision>
  <dcterms:created xsi:type="dcterms:W3CDTF">2019-11-11T08:35:21Z</dcterms:created>
  <dcterms:modified xsi:type="dcterms:W3CDTF">2022-11-29T20:03:49Z</dcterms:modified>
</cp:coreProperties>
</file>